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751" r:id="rId2"/>
    <p:sldId id="1708" r:id="rId3"/>
    <p:sldId id="1752" r:id="rId4"/>
    <p:sldId id="1756" r:id="rId5"/>
    <p:sldId id="1753" r:id="rId6"/>
    <p:sldId id="1717" r:id="rId7"/>
    <p:sldId id="1757" r:id="rId8"/>
    <p:sldId id="1759" r:id="rId9"/>
    <p:sldId id="1760" r:id="rId10"/>
    <p:sldId id="1763" r:id="rId11"/>
    <p:sldId id="2138" r:id="rId12"/>
    <p:sldId id="1764" r:id="rId13"/>
    <p:sldId id="1755" r:id="rId14"/>
    <p:sldId id="1761" r:id="rId15"/>
    <p:sldId id="1762" r:id="rId16"/>
    <p:sldId id="1705" r:id="rId17"/>
    <p:sldId id="1741" r:id="rId18"/>
    <p:sldId id="1692" r:id="rId19"/>
    <p:sldId id="1607" r:id="rId20"/>
    <p:sldId id="1608" r:id="rId21"/>
    <p:sldId id="2136" r:id="rId22"/>
    <p:sldId id="1701" r:id="rId23"/>
    <p:sldId id="1691" r:id="rId24"/>
    <p:sldId id="1710" r:id="rId25"/>
    <p:sldId id="1676" r:id="rId26"/>
    <p:sldId id="2135" r:id="rId27"/>
    <p:sldId id="2137" r:id="rId28"/>
  </p:sldIdLst>
  <p:sldSz cx="9144000" cy="6858000" type="screen4x3"/>
  <p:notesSz cx="6797675" cy="9928225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SimSun" panose="02010600030101010101" pitchFamily="2" charset="-12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SimSun" panose="02010600030101010101" pitchFamily="2" charset="-12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SimSun" panose="02010600030101010101" pitchFamily="2" charset="-12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SimSun" panose="02010600030101010101" pitchFamily="2" charset="-12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SimSun" panose="02010600030101010101" pitchFamily="2" charset="-122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SimSun" panose="02010600030101010101" pitchFamily="2" charset="-122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SimSun" panose="02010600030101010101" pitchFamily="2" charset="-122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SimSun" panose="02010600030101010101" pitchFamily="2" charset="-122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SimSun" panose="02010600030101010101" pitchFamily="2" charset="-12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bylle Kozek" initials="SK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  <a:srgbClr val="009900"/>
    <a:srgbClr val="006699"/>
    <a:srgbClr val="FF7C80"/>
    <a:srgbClr val="990000"/>
    <a:srgbClr val="FFFFCC"/>
    <a:srgbClr val="0033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9" autoAdjust="0"/>
    <p:restoredTop sz="93981" autoAdjust="0"/>
  </p:normalViewPr>
  <p:slideViewPr>
    <p:cSldViewPr>
      <p:cViewPr varScale="1">
        <p:scale>
          <a:sx n="84" d="100"/>
          <a:sy n="84" d="100"/>
        </p:scale>
        <p:origin x="330" y="51"/>
      </p:cViewPr>
      <p:guideLst>
        <p:guide orient="horz" pos="23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680" y="-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293" cy="49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defTabSz="955164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82" y="1"/>
            <a:ext cx="2945293" cy="49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 defTabSz="955164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896"/>
            <a:ext cx="2945293" cy="49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defTabSz="955164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82" y="9431896"/>
            <a:ext cx="2945293" cy="49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defTabSz="955164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23C956-A0B4-4FD4-8724-E21E2202156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7300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293" cy="49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defTabSz="955164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82" y="1"/>
            <a:ext cx="2945293" cy="49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 defTabSz="955164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90" y="4715949"/>
            <a:ext cx="4983498" cy="44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Klicken Sie, um die Formate des Vorlagentextes zu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896"/>
            <a:ext cx="2945293" cy="49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defTabSz="955164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82" y="9431896"/>
            <a:ext cx="2945293" cy="49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defTabSz="955164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44E20C-C07D-4920-B68B-D5EC6AD8AC1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19943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e-DE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124" name="Foliennummernplatzhalter 3"/>
          <p:cNvSpPr txBox="1">
            <a:spLocks noGrp="1"/>
          </p:cNvSpPr>
          <p:nvPr/>
        </p:nvSpPr>
        <p:spPr bwMode="auto">
          <a:xfrm>
            <a:off x="4114011" y="11230475"/>
            <a:ext cx="3142691" cy="58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274" tIns="54636" rIns="109274" bIns="54636" anchor="b"/>
          <a:lstStyle>
            <a:lvl1pPr defTabSz="9953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4225" indent="-301625" defTabSz="9953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500" indent="-241300" defTabSz="9953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9100" indent="-241300" defTabSz="9953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241300" defTabSz="9953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241300" defTabSz="995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241300" defTabSz="995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241300" defTabSz="995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241300" defTabSz="995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790ED1-0E1D-4E8C-BA1A-EB0108B164B1}" type="slidenum">
              <a:rPr lang="de-AT" altLang="de-DE" sz="1400">
                <a:ea typeface="ヒラギノ角ゴ Pro W3"/>
                <a:cs typeface="ヒラギノ角ゴ Pro W3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de-AT" altLang="de-DE" sz="140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60108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e-DE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124" name="Foliennummernplatzhalter 3"/>
          <p:cNvSpPr txBox="1">
            <a:spLocks noGrp="1"/>
          </p:cNvSpPr>
          <p:nvPr/>
        </p:nvSpPr>
        <p:spPr bwMode="auto">
          <a:xfrm>
            <a:off x="3988982" y="10558075"/>
            <a:ext cx="3047181" cy="55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60" tIns="52030" rIns="104060" bIns="52030" anchor="b"/>
          <a:lstStyle>
            <a:lvl1pPr defTabSz="9953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4225" indent="-301625" defTabSz="9953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6500" indent="-241300" defTabSz="9953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9100" indent="-241300" defTabSz="9953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241300" defTabSz="9953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241300" defTabSz="995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241300" defTabSz="995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241300" defTabSz="995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241300" defTabSz="995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790ED1-0E1D-4E8C-BA1A-EB0108B164B1}" type="slidenum">
              <a:rPr lang="de-AT" altLang="de-DE" sz="1400">
                <a:ea typeface="ヒラギノ角ゴ Pro W3"/>
                <a:cs typeface="ヒラギノ角ゴ Pro W3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de-AT" altLang="de-DE" sz="140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89486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4E20C-C07D-4920-B68B-D5EC6AD8AC10}" type="slidenum">
              <a:rPr lang="de-AT" altLang="de-DE" smtClean="0"/>
              <a:pPr>
                <a:defRPr/>
              </a:pPr>
              <a:t>5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56987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4E20C-C07D-4920-B68B-D5EC6AD8AC10}" type="slidenum">
              <a:rPr lang="de-AT" altLang="de-DE" smtClean="0"/>
              <a:pPr>
                <a:defRPr/>
              </a:pPr>
              <a:t>7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12147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0" tIns="47775" rIns="95550" bIns="47775"/>
          <a:lstStyle/>
          <a:p>
            <a:endParaRPr lang="de-DE" altLang="de-DE"/>
          </a:p>
        </p:txBody>
      </p:sp>
      <p:sp>
        <p:nvSpPr>
          <p:cNvPr id="19460" name="Foliennummernplatzhalter 3"/>
          <p:cNvSpPr txBox="1">
            <a:spLocks noGrp="1"/>
          </p:cNvSpPr>
          <p:nvPr/>
        </p:nvSpPr>
        <p:spPr bwMode="auto">
          <a:xfrm>
            <a:off x="3852382" y="9431896"/>
            <a:ext cx="2945293" cy="49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0" tIns="47775" rIns="95550" bIns="47775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93A20D-5593-49C1-92DF-091F77F2F3E6}" type="slidenum">
              <a:rPr lang="de-AT" altLang="de-DE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de-AT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3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8" tIns="45488" rIns="90978" bIns="45488"/>
          <a:lstStyle/>
          <a:p>
            <a:endParaRPr lang="de-DE" altLang="de-DE" dirty="0"/>
          </a:p>
        </p:txBody>
      </p:sp>
      <p:sp>
        <p:nvSpPr>
          <p:cNvPr id="11268" name="Foliennummernplatzhalter 3"/>
          <p:cNvSpPr txBox="1">
            <a:spLocks noGrp="1"/>
          </p:cNvSpPr>
          <p:nvPr/>
        </p:nvSpPr>
        <p:spPr bwMode="auto">
          <a:xfrm>
            <a:off x="3735304" y="8867182"/>
            <a:ext cx="2855783" cy="46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8" tIns="45488" rIns="90978" bIns="45488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B946F5-E3FA-40C6-9B13-F2F35C7975E5}" type="slidenum">
              <a:rPr lang="de-AT" altLang="de-DE">
                <a:ea typeface="MS PGothic" panose="020B0600070205080204" pitchFamily="34" charset="-128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de-AT" altLang="de-DE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48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4E20C-C07D-4920-B68B-D5EC6AD8AC10}" type="slidenum">
              <a:rPr lang="de-AT" altLang="de-DE" smtClean="0"/>
              <a:pPr>
                <a:defRPr/>
              </a:pPr>
              <a:t>19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59510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8" tIns="45488" rIns="90978" bIns="45488"/>
          <a:lstStyle/>
          <a:p>
            <a:endParaRPr lang="de-DE" altLang="de-DE"/>
          </a:p>
        </p:txBody>
      </p:sp>
      <p:sp>
        <p:nvSpPr>
          <p:cNvPr id="11268" name="Foliennummernplatzhalter 3"/>
          <p:cNvSpPr txBox="1">
            <a:spLocks noGrp="1"/>
          </p:cNvSpPr>
          <p:nvPr/>
        </p:nvSpPr>
        <p:spPr bwMode="auto">
          <a:xfrm>
            <a:off x="3735304" y="8867182"/>
            <a:ext cx="2855783" cy="46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8" tIns="45488" rIns="90978" bIns="45488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B946F5-E3FA-40C6-9B13-F2F35C7975E5}" type="slidenum">
              <a:rPr lang="de-AT" altLang="de-DE">
                <a:ea typeface="MS PGothic" panose="020B0600070205080204" pitchFamily="34" charset="-128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de-AT" altLang="de-DE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74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8" tIns="45488" rIns="90978" bIns="45488"/>
          <a:lstStyle/>
          <a:p>
            <a:endParaRPr lang="de-DE" altLang="de-DE"/>
          </a:p>
        </p:txBody>
      </p:sp>
      <p:sp>
        <p:nvSpPr>
          <p:cNvPr id="15364" name="Foliennummernplatzhalter 3"/>
          <p:cNvSpPr txBox="1">
            <a:spLocks noGrp="1"/>
          </p:cNvSpPr>
          <p:nvPr/>
        </p:nvSpPr>
        <p:spPr bwMode="auto">
          <a:xfrm>
            <a:off x="3735304" y="8867182"/>
            <a:ext cx="2855783" cy="46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8" tIns="45488" rIns="90978" bIns="45488" anchor="b"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83876D-15E4-43B3-9A74-C081B77D4C17}" type="slidenum">
              <a:rPr lang="de-AT" altLang="de-DE">
                <a:ea typeface="MS PGothic" panose="020B0600070205080204" pitchFamily="34" charset="-128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de-AT" altLang="de-DE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86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4E20C-C07D-4920-B68B-D5EC6AD8AC10}" type="slidenum">
              <a:rPr lang="de-AT" altLang="de-DE" smtClean="0"/>
              <a:pPr>
                <a:defRPr/>
              </a:pPr>
              <a:t>26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3413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F2EC7-0C70-413A-9CAE-9AEBFCFEA02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4019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4E90B-012C-4046-B4BC-D291AE5157B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1187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D6384-FC8C-46EC-85DB-42341FC7C3E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58418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A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8D7A9-ABAD-49A8-ABC8-B478A99778F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01926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9A58-293B-481D-B2B8-8C444977777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27016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1D4C-E950-49B1-B735-F132AF0B49F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23910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A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F3CC9-B4F9-41CB-AA37-7874056F9DC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828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43DAF-8606-4697-9EFA-C9A2EF5F8F3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8158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8049A-11D9-46A6-B954-4A6F4830473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7940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5EF08-B084-4881-8E7C-A9AC4B20FB9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14947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4D29-9BD8-41E3-B90E-BA43E0B56F8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7613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7FEE5-B284-464F-A943-1F3BE612419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3350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7BB3F-9F38-4601-9D04-C06F41D6BF0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3460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CEC3F-2D1F-4095-A13A-041B3306554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6837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1796-7725-4C3F-B950-0796ED42E52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8228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1F6D73F-6B42-4493-BF51-FA7DF4FC4E2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ü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cid:image002.gif@01C5A72E.C479D4A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9"/>
          <p:cNvSpPr>
            <a:spLocks noChangeArrowheads="1"/>
          </p:cNvSpPr>
          <p:nvPr/>
        </p:nvSpPr>
        <p:spPr bwMode="auto">
          <a:xfrm>
            <a:off x="36513" y="600075"/>
            <a:ext cx="9070975" cy="3127375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de-AT" altLang="de-DE" sz="2800" b="1" dirty="0">
                <a:latin typeface="Tahoma" panose="020B0604030504040204" pitchFamily="34" charset="0"/>
              </a:rPr>
              <a:t>Competence-</a:t>
            </a:r>
            <a:r>
              <a:rPr lang="de-AT" altLang="de-DE" sz="2800" b="1" dirty="0" err="1">
                <a:latin typeface="Tahoma" panose="020B0604030504040204" pitchFamily="34" charset="0"/>
              </a:rPr>
              <a:t>based</a:t>
            </a:r>
            <a:r>
              <a:rPr lang="de-AT" altLang="de-DE" sz="2800" b="1" dirty="0">
                <a:latin typeface="Tahoma" panose="020B0604030504040204" pitchFamily="34" charset="0"/>
              </a:rPr>
              <a:t>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de-AT" altLang="de-DE" sz="2800" b="1" dirty="0" err="1">
                <a:latin typeface="Tahoma" panose="020B0604030504040204" pitchFamily="34" charset="0"/>
              </a:rPr>
              <a:t>medical</a:t>
            </a:r>
            <a:r>
              <a:rPr lang="de-AT" altLang="de-DE" sz="2800" b="1" dirty="0">
                <a:latin typeface="Tahoma" panose="020B0604030504040204" pitchFamily="34" charset="0"/>
              </a:rPr>
              <a:t> </a:t>
            </a:r>
            <a:r>
              <a:rPr lang="de-AT" altLang="de-DE" sz="2800" b="1" dirty="0" err="1">
                <a:latin typeface="Tahoma" panose="020B0604030504040204" pitchFamily="34" charset="0"/>
              </a:rPr>
              <a:t>education</a:t>
            </a:r>
            <a:r>
              <a:rPr lang="de-AT" altLang="de-DE" sz="2800" b="1" dirty="0">
                <a:latin typeface="Tahoma" panose="020B0604030504040204" pitchFamily="34" charset="0"/>
              </a:rPr>
              <a:t> and </a:t>
            </a:r>
            <a:r>
              <a:rPr lang="de-AT" altLang="de-DE" sz="2800" b="1" dirty="0" err="1">
                <a:latin typeface="Tahoma" panose="020B0604030504040204" pitchFamily="34" charset="0"/>
              </a:rPr>
              <a:t>training</a:t>
            </a:r>
            <a:r>
              <a:rPr lang="de-AT" altLang="de-DE" sz="2800" b="1" dirty="0">
                <a:latin typeface="Tahoma" panose="020B0604030504040204" pitchFamily="34" charset="0"/>
              </a:rPr>
              <a:t> (CBMET) </a:t>
            </a:r>
          </a:p>
        </p:txBody>
      </p:sp>
      <p:sp>
        <p:nvSpPr>
          <p:cNvPr id="4099" name="Rectangle 65"/>
          <p:cNvSpPr>
            <a:spLocks noChangeArrowheads="1"/>
          </p:cNvSpPr>
          <p:nvPr/>
        </p:nvSpPr>
        <p:spPr bwMode="auto">
          <a:xfrm>
            <a:off x="395536" y="3789040"/>
            <a:ext cx="835292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AT" altLang="de-DE" sz="1800" dirty="0">
                <a:latin typeface="Tahoma" panose="020B0604030504040204" pitchFamily="34" charset="0"/>
                <a:ea typeface="ヒラギノ角ゴ Pro W3"/>
                <a:cs typeface="Arial" panose="020B0604020202020204" pitchFamily="34" charset="0"/>
              </a:rPr>
              <a:t>Sibylle A. Langenecker (</a:t>
            </a:r>
            <a:r>
              <a:rPr lang="de-AT" altLang="de-DE" sz="1800" dirty="0" err="1">
                <a:latin typeface="Tahoma" panose="020B0604030504040204" pitchFamily="34" charset="0"/>
                <a:ea typeface="ヒラギノ角ゴ Pro W3"/>
                <a:cs typeface="Arial" panose="020B0604020202020204" pitchFamily="34" charset="0"/>
              </a:rPr>
              <a:t>previously</a:t>
            </a:r>
            <a:r>
              <a:rPr lang="de-AT" altLang="de-DE" sz="1800" dirty="0">
                <a:latin typeface="Tahoma" panose="020B0604030504040204" pitchFamily="34" charset="0"/>
                <a:ea typeface="ヒラギノ角ゴ Pro W3"/>
                <a:cs typeface="Arial" panose="020B0604020202020204" pitchFamily="34" charset="0"/>
              </a:rPr>
              <a:t> Kietaibl) M.D. Prof. M.B.A.</a:t>
            </a:r>
          </a:p>
          <a:p>
            <a:pPr algn="ctr" eaLnBrk="1" hangingPunct="1">
              <a:buClrTx/>
              <a:buFontTx/>
              <a:buNone/>
            </a:pPr>
            <a:r>
              <a:rPr lang="de-AT" altLang="de-DE" sz="1800" dirty="0">
                <a:latin typeface="Tahoma" panose="020B0604030504040204" pitchFamily="34" charset="0"/>
                <a:ea typeface="ヒラギノ角ゴ Pro W3"/>
                <a:cs typeface="Arial" panose="020B0604020202020204" pitchFamily="34" charset="0"/>
              </a:rPr>
              <a:t>Department of </a:t>
            </a:r>
            <a:r>
              <a:rPr lang="de-AT" altLang="de-DE" sz="1800" dirty="0" err="1">
                <a:latin typeface="Tahoma" panose="020B0604030504040204" pitchFamily="34" charset="0"/>
                <a:ea typeface="ヒラギノ角ゴ Pro W3"/>
                <a:cs typeface="Arial" panose="020B0604020202020204" pitchFamily="34" charset="0"/>
              </a:rPr>
              <a:t>Anaesthesia</a:t>
            </a:r>
            <a:r>
              <a:rPr lang="de-AT" altLang="de-DE" sz="1800" dirty="0">
                <a:latin typeface="Tahoma" panose="020B0604030504040204" pitchFamily="34" charset="0"/>
                <a:ea typeface="ヒラギノ角ゴ Pro W3"/>
                <a:cs typeface="Arial" panose="020B0604020202020204" pitchFamily="34" charset="0"/>
              </a:rPr>
              <a:t> and Intensive Care</a:t>
            </a:r>
          </a:p>
          <a:p>
            <a:pPr algn="ctr" eaLnBrk="1" hangingPunct="1">
              <a:buClrTx/>
              <a:buFontTx/>
              <a:buNone/>
            </a:pPr>
            <a:r>
              <a:rPr lang="de-AT" altLang="de-DE" sz="1800" dirty="0" err="1">
                <a:latin typeface="Tahoma" panose="020B0604030504040204" pitchFamily="34" charset="0"/>
                <a:ea typeface="ヒラギノ角ゴ Pro W3"/>
                <a:cs typeface="Arial" panose="020B0604020202020204" pitchFamily="34" charset="0"/>
              </a:rPr>
              <a:t>Evangelical</a:t>
            </a:r>
            <a:r>
              <a:rPr lang="de-AT" altLang="de-DE" sz="1800" dirty="0">
                <a:latin typeface="Tahoma" panose="020B0604030504040204" pitchFamily="34" charset="0"/>
                <a:ea typeface="ヒラギノ角ゴ Pro W3"/>
                <a:cs typeface="Arial" panose="020B0604020202020204" pitchFamily="34" charset="0"/>
              </a:rPr>
              <a:t> Hospital Vienna</a:t>
            </a:r>
          </a:p>
          <a:p>
            <a:pPr algn="ctr" eaLnBrk="1" hangingPunct="1">
              <a:buClrTx/>
              <a:buFontTx/>
              <a:buNone/>
            </a:pPr>
            <a:r>
              <a:rPr lang="de-AT" altLang="de-DE" sz="1800" dirty="0">
                <a:latin typeface="Tahoma" panose="020B0604030504040204" pitchFamily="34" charset="0"/>
                <a:ea typeface="ヒラギノ角ゴ Pro W3"/>
                <a:cs typeface="Arial" panose="020B0604020202020204" pitchFamily="34" charset="0"/>
              </a:rPr>
              <a:t>Sigmund Freud Private University Vienna</a:t>
            </a:r>
          </a:p>
          <a:p>
            <a:pPr algn="ctr" eaLnBrk="1" hangingPunct="1">
              <a:buClrTx/>
              <a:buFontTx/>
              <a:buNone/>
            </a:pPr>
            <a:r>
              <a:rPr lang="de-AT" altLang="de-DE" sz="1800" dirty="0" err="1">
                <a:latin typeface="Tahoma" panose="020B0604030504040204" pitchFamily="34" charset="0"/>
                <a:ea typeface="ヒラギノ角ゴ Pro W3"/>
                <a:cs typeface="Arial" panose="020B0604020202020204" pitchFamily="34" charset="0"/>
              </a:rPr>
              <a:t>Danube</a:t>
            </a:r>
            <a:r>
              <a:rPr lang="de-AT" altLang="de-DE" sz="1800" dirty="0">
                <a:latin typeface="Tahoma" panose="020B0604030504040204" pitchFamily="34" charset="0"/>
                <a:ea typeface="ヒラギノ角ゴ Pro W3"/>
                <a:cs typeface="Arial" panose="020B0604020202020204" pitchFamily="34" charset="0"/>
              </a:rPr>
              <a:t> University Krems</a:t>
            </a:r>
          </a:p>
          <a:p>
            <a:pPr algn="ctr" eaLnBrk="1" hangingPunct="1">
              <a:buClrTx/>
              <a:buFontTx/>
              <a:buNone/>
            </a:pPr>
            <a:r>
              <a:rPr lang="de-AT" altLang="de-DE" sz="1400" dirty="0">
                <a:latin typeface="Tahoma" panose="020B0604030504040204" pitchFamily="34" charset="0"/>
                <a:ea typeface="ヒラギノ角ゴ Pro W3"/>
                <a:cs typeface="Arial" panose="020B0604020202020204" pitchFamily="34" charset="0"/>
              </a:rPr>
              <a:t>www.perioperativebleeding.org</a:t>
            </a:r>
          </a:p>
          <a:p>
            <a:pPr algn="ctr" eaLnBrk="1" hangingPunct="1">
              <a:buClrTx/>
              <a:buFontTx/>
              <a:buNone/>
            </a:pPr>
            <a:r>
              <a:rPr lang="de-AT" altLang="de-DE" sz="1400" dirty="0">
                <a:latin typeface="Tahoma" panose="020B0604030504040204" pitchFamily="34" charset="0"/>
                <a:ea typeface="ヒラギノ角ゴ Pro W3"/>
                <a:cs typeface="Arial" panose="020B0604020202020204" pitchFamily="34" charset="0"/>
              </a:rPr>
              <a:t>sibylle.kietaibl@aon.at</a:t>
            </a:r>
          </a:p>
          <a:p>
            <a:pPr algn="ctr" eaLnBrk="1" hangingPunct="1">
              <a:buClrTx/>
              <a:buFontTx/>
              <a:buNone/>
            </a:pPr>
            <a:endParaRPr lang="de-AT" altLang="de-DE" sz="1400" dirty="0">
              <a:latin typeface="Tahoma" panose="020B0604030504040204" pitchFamily="34" charset="0"/>
              <a:ea typeface="ヒラギノ角ゴ Pro W3"/>
              <a:cs typeface="Arial" panose="020B0604020202020204" pitchFamily="34" charset="0"/>
            </a:endParaRPr>
          </a:p>
          <a:p>
            <a:pPr algn="ctr" eaLnBrk="1" hangingPunct="1">
              <a:buClrTx/>
              <a:buNone/>
            </a:pPr>
            <a:r>
              <a:rPr lang="de-AT" altLang="de-DE" sz="1600" b="1" dirty="0" err="1">
                <a:latin typeface="Tahoma" panose="020B0604030504040204" pitchFamily="34" charset="0"/>
                <a:ea typeface="ヒラギノ角ゴ Pro W3"/>
                <a:cs typeface="Arial" panose="020B0604020202020204" pitchFamily="34" charset="0"/>
              </a:rPr>
              <a:t>Delegate</a:t>
            </a:r>
            <a:r>
              <a:rPr lang="de-AT" altLang="de-DE" sz="1600" b="1" dirty="0">
                <a:latin typeface="Tahoma" panose="020B0604030504040204" pitchFamily="34" charset="0"/>
                <a:ea typeface="ヒラギノ角ゴ Pro W3"/>
                <a:cs typeface="Arial" panose="020B0604020202020204" pitchFamily="34" charset="0"/>
              </a:rPr>
              <a:t> of ÖGARI in European Board of Anaesthesiology (EBA)</a:t>
            </a:r>
          </a:p>
          <a:p>
            <a:pPr algn="ctr" eaLnBrk="1" hangingPunct="1">
              <a:buClrTx/>
              <a:buNone/>
            </a:pPr>
            <a:r>
              <a:rPr lang="de-AT" altLang="de-DE" sz="1600" b="1" dirty="0">
                <a:latin typeface="Tahoma" panose="020B0604030504040204" pitchFamily="34" charset="0"/>
                <a:ea typeface="ヒラギノ角ゴ Pro W3"/>
                <a:cs typeface="Arial" panose="020B0604020202020204" pitchFamily="34" charset="0"/>
              </a:rPr>
              <a:t>Chair, Standing Committee, Education &amp; Professional Development</a:t>
            </a:r>
          </a:p>
          <a:p>
            <a:pPr algn="ctr" eaLnBrk="1" hangingPunct="1">
              <a:buClrTx/>
              <a:buNone/>
            </a:pPr>
            <a:endParaRPr lang="de-AT" altLang="de-DE" sz="1800" dirty="0">
              <a:latin typeface="Tahoma" panose="020B060403050404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pic>
        <p:nvPicPr>
          <p:cNvPr id="4100" name="Picture 64" descr="cid:image002.gif@01C5A72E.C479D4A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11195"/>
            <a:ext cx="1368425" cy="10160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SFU Logo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52458"/>
            <a:ext cx="9350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7">
            <a:extLst>
              <a:ext uri="{FF2B5EF4-FFF2-40B4-BE49-F238E27FC236}">
                <a16:creationId xmlns:a16="http://schemas.microsoft.com/office/drawing/2014/main" id="{4D792AE3-A726-4A9F-B4D0-561139BABB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1" y="5777923"/>
            <a:ext cx="8905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93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A177518-C5AF-A5C9-FB7C-BA10A8C7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AC38FA0A-78F6-8A3C-9160-6EED43460114}"/>
              </a:ext>
            </a:extLst>
          </p:cNvPr>
          <p:cNvSpPr/>
          <p:nvPr/>
        </p:nvSpPr>
        <p:spPr>
          <a:xfrm>
            <a:off x="-432556" y="5517232"/>
            <a:ext cx="10117124" cy="12241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Abgerundetes Rechteck 3">
            <a:extLst>
              <a:ext uri="{FF2B5EF4-FFF2-40B4-BE49-F238E27FC236}">
                <a16:creationId xmlns:a16="http://schemas.microsoft.com/office/drawing/2014/main" id="{BD7E5606-D897-5452-08D6-7F44A01681B5}"/>
              </a:ext>
            </a:extLst>
          </p:cNvPr>
          <p:cNvSpPr/>
          <p:nvPr/>
        </p:nvSpPr>
        <p:spPr>
          <a:xfrm>
            <a:off x="1691680" y="2416628"/>
            <a:ext cx="5544616" cy="1227909"/>
          </a:xfrm>
          <a:prstGeom prst="round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20070AD-DD4D-88C6-53FA-DBC74BE9D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5" y="4167950"/>
            <a:ext cx="6912769" cy="412934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AT" altLang="de-DE" sz="2100" b="1" dirty="0" err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trainer</a:t>
            </a:r>
            <a:r>
              <a:rPr lang="de-AT" altLang="de-DE" sz="2100" b="1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de-AT" altLang="de-DE" sz="2100" b="1" dirty="0" err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trainee</a:t>
            </a:r>
            <a:r>
              <a:rPr lang="de-AT" altLang="de-DE" sz="2100" b="1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multi-consultant, multi-source</a:t>
            </a:r>
          </a:p>
        </p:txBody>
      </p:sp>
    </p:spTree>
    <p:extLst>
      <p:ext uri="{BB962C8B-B14F-4D97-AF65-F5344CB8AC3E}">
        <p14:creationId xmlns:p14="http://schemas.microsoft.com/office/powerpoint/2010/main" val="357098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51520" y="1844824"/>
            <a:ext cx="9203047" cy="528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2000" indent="-30480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19200" indent="-3048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6400" indent="-3048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3600" indent="-3048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08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480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052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24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None/>
            </a:pPr>
            <a:r>
              <a:rPr lang="en-GB" altLang="de-DE" sz="2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summative assessments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None/>
            </a:pPr>
            <a:r>
              <a:rPr lang="en-GB" altLang="de-DE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test achievement of certain levels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None/>
            </a:pPr>
            <a:endParaRPr lang="en-GB" altLang="de-DE" sz="21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None/>
            </a:pPr>
            <a:r>
              <a:rPr lang="en-GB" altLang="de-DE" sz="2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formative assessments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None/>
            </a:pPr>
            <a:r>
              <a:rPr lang="en-GB" altLang="de-DE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giving feedback and advice</a:t>
            </a:r>
            <a:r>
              <a:rPr lang="en-GB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support learning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None/>
            </a:pPr>
            <a:r>
              <a:rPr lang="en-GB" altLang="de-DE" sz="21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close the gap between learning and applying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None/>
            </a:pPr>
            <a:endParaRPr lang="en-GB" sz="21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None/>
            </a:pPr>
            <a:r>
              <a:rPr lang="en-GB" altLang="de-DE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 assessments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None/>
            </a:pPr>
            <a:r>
              <a:rPr lang="en-GB" altLang="de-DE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variety of tools including WBA, EPA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FontTx/>
              <a:buNone/>
            </a:pPr>
            <a:endParaRPr lang="en-GB" altLang="de-DE" sz="2200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8527" y="692696"/>
            <a:ext cx="9043332" cy="766877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AT" altLang="de-DE" sz="4400" b="1" dirty="0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Assessments in CBMET</a:t>
            </a:r>
          </a:p>
        </p:txBody>
      </p:sp>
    </p:spTree>
    <p:extLst>
      <p:ext uri="{BB962C8B-B14F-4D97-AF65-F5344CB8AC3E}">
        <p14:creationId xmlns:p14="http://schemas.microsoft.com/office/powerpoint/2010/main" val="292885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6EEA922-7B4C-DB71-A550-CCB3094F1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B26C5E0-4482-510F-71AC-EBC5B0E0CA52}"/>
              </a:ext>
            </a:extLst>
          </p:cNvPr>
          <p:cNvSpPr/>
          <p:nvPr/>
        </p:nvSpPr>
        <p:spPr>
          <a:xfrm>
            <a:off x="-324544" y="6093296"/>
            <a:ext cx="10117124" cy="12241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Abgerundetes Rechteck 3">
            <a:extLst>
              <a:ext uri="{FF2B5EF4-FFF2-40B4-BE49-F238E27FC236}">
                <a16:creationId xmlns:a16="http://schemas.microsoft.com/office/drawing/2014/main" id="{948772D0-3A4C-5083-8EC2-8434A5F88DF5}"/>
              </a:ext>
            </a:extLst>
          </p:cNvPr>
          <p:cNvSpPr/>
          <p:nvPr/>
        </p:nvSpPr>
        <p:spPr>
          <a:xfrm>
            <a:off x="1403648" y="2924944"/>
            <a:ext cx="6264696" cy="1227909"/>
          </a:xfrm>
          <a:prstGeom prst="round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9856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023DB9D-9862-8E9A-89D9-59EEBD63E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CF57FD0-ADEE-FE9A-EE26-70652770158C}"/>
              </a:ext>
            </a:extLst>
          </p:cNvPr>
          <p:cNvSpPr/>
          <p:nvPr/>
        </p:nvSpPr>
        <p:spPr>
          <a:xfrm>
            <a:off x="-486562" y="6165304"/>
            <a:ext cx="10117124" cy="12241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AA929D38-D0E9-FFBF-08C0-25CCE98D1DD7}"/>
              </a:ext>
            </a:extLst>
          </p:cNvPr>
          <p:cNvSpPr/>
          <p:nvPr/>
        </p:nvSpPr>
        <p:spPr>
          <a:xfrm>
            <a:off x="1547664" y="1124744"/>
            <a:ext cx="6264696" cy="1224136"/>
          </a:xfrm>
          <a:prstGeom prst="round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463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0825" y="2349500"/>
            <a:ext cx="8893175" cy="797654"/>
          </a:xfrm>
          <a:prstGeom prst="rect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AT" altLang="de-DE" sz="4600" b="1" dirty="0">
                <a:solidFill>
                  <a:schemeClr val="tx1"/>
                </a:solidFill>
                <a:cs typeface="Arial" panose="020B0604020202020204" pitchFamily="34" charset="0"/>
              </a:rPr>
              <a:t>ETR of UEMS </a:t>
            </a:r>
            <a:r>
              <a:rPr lang="de-AT" altLang="de-DE" sz="4600" b="1" dirty="0" err="1">
                <a:solidFill>
                  <a:schemeClr val="tx1"/>
                </a:solidFill>
                <a:cs typeface="Arial" panose="020B0604020202020204" pitchFamily="34" charset="0"/>
              </a:rPr>
              <a:t>is</a:t>
            </a:r>
            <a:r>
              <a:rPr lang="de-AT" altLang="de-DE" sz="4600" b="1" dirty="0">
                <a:solidFill>
                  <a:schemeClr val="tx1"/>
                </a:solidFill>
                <a:cs typeface="Arial" panose="020B0604020202020204" pitchFamily="34" charset="0"/>
              </a:rPr>
              <a:t> not a </a:t>
            </a:r>
            <a:r>
              <a:rPr lang="de-AT" altLang="de-DE" sz="4600" b="1" dirty="0" err="1">
                <a:solidFill>
                  <a:schemeClr val="tx1"/>
                </a:solidFill>
                <a:cs typeface="Arial" panose="020B0604020202020204" pitchFamily="34" charset="0"/>
              </a:rPr>
              <a:t>law</a:t>
            </a:r>
            <a:endParaRPr lang="de-AT" altLang="de-DE" sz="4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50825" y="2996952"/>
            <a:ext cx="8697912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de-DE" sz="2800" dirty="0"/>
              <a:t>national authorities of EU member state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e-DE" sz="2800" dirty="0"/>
              <a:t>decide on  accreditation and training concept</a:t>
            </a:r>
          </a:p>
          <a:p>
            <a:pPr>
              <a:buFont typeface="Wingdings" panose="05000000000000000000" pitchFamily="2" charset="2"/>
              <a:buNone/>
            </a:pPr>
            <a:endParaRPr lang="de-AT" altLang="de-DE" sz="4000" dirty="0"/>
          </a:p>
          <a:p>
            <a:pPr>
              <a:buFont typeface="Wingdings" panose="05000000000000000000" pitchFamily="2" charset="2"/>
              <a:buNone/>
            </a:pPr>
            <a:endParaRPr lang="de-AT" altLang="de-DE" sz="4000" dirty="0"/>
          </a:p>
        </p:txBody>
      </p:sp>
    </p:spTree>
    <p:extLst>
      <p:ext uri="{BB962C8B-B14F-4D97-AF65-F5344CB8AC3E}">
        <p14:creationId xmlns:p14="http://schemas.microsoft.com/office/powerpoint/2010/main" val="3865632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3000" y="1196752"/>
            <a:ext cx="9043332" cy="1351652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AT" altLang="de-DE" sz="1600" b="1" dirty="0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AT" altLang="de-DE" sz="3400" b="1" dirty="0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CBMET: </a:t>
            </a:r>
            <a:r>
              <a:rPr lang="de-AT" altLang="de-DE" sz="3400" b="1" dirty="0" err="1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competitive</a:t>
            </a:r>
            <a:r>
              <a:rPr lang="de-AT" altLang="de-DE" sz="3400" b="1" dirty="0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AT" altLang="de-DE" sz="3400" b="1" dirty="0" err="1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advantage</a:t>
            </a:r>
            <a:endParaRPr lang="de-AT" altLang="de-DE" sz="3400" b="1" dirty="0">
              <a:latin typeface="Tahom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de-AT" sz="1500" i="1" dirty="0"/>
          </a:p>
          <a:p>
            <a:pPr>
              <a:spcBef>
                <a:spcPct val="0"/>
              </a:spcBef>
              <a:buClrTx/>
              <a:buNone/>
            </a:pPr>
            <a:endParaRPr lang="de-AT" sz="1500" i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3000" y="2348880"/>
            <a:ext cx="900100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de-AT" sz="1600" dirty="0"/>
          </a:p>
          <a:p>
            <a:pPr>
              <a:buNone/>
            </a:pPr>
            <a:r>
              <a:rPr lang="de-AT" sz="2400" b="1" dirty="0" err="1"/>
              <a:t>hospitals</a:t>
            </a:r>
            <a:r>
              <a:rPr lang="de-AT" sz="2400" b="1" dirty="0"/>
              <a:t> </a:t>
            </a:r>
            <a:r>
              <a:rPr lang="de-AT" sz="2400" b="1" dirty="0" err="1"/>
              <a:t>with</a:t>
            </a:r>
            <a:r>
              <a:rPr lang="de-AT" sz="2400" b="1" dirty="0"/>
              <a:t> CBMET </a:t>
            </a:r>
            <a:r>
              <a:rPr lang="de-AT" sz="2400" b="1" dirty="0" err="1"/>
              <a:t>are</a:t>
            </a:r>
            <a:r>
              <a:rPr lang="de-AT" sz="2400" b="1" dirty="0"/>
              <a:t> </a:t>
            </a:r>
            <a:r>
              <a:rPr lang="de-AT" sz="2400" b="1" dirty="0" err="1"/>
              <a:t>attractive</a:t>
            </a:r>
            <a:endParaRPr lang="de-AT" sz="2400" b="1" dirty="0"/>
          </a:p>
          <a:p>
            <a:pPr>
              <a:buNone/>
            </a:pPr>
            <a:endParaRPr lang="de-AT" sz="24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AT" sz="2400" dirty="0" err="1"/>
              <a:t>for</a:t>
            </a:r>
            <a:r>
              <a:rPr lang="de-AT" sz="2400" dirty="0"/>
              <a:t> </a:t>
            </a:r>
            <a:r>
              <a:rPr lang="de-AT" sz="2400" dirty="0" err="1"/>
              <a:t>trainees</a:t>
            </a:r>
            <a:endParaRPr lang="de-AT" sz="2400" dirty="0"/>
          </a:p>
          <a:p>
            <a:pPr>
              <a:buNone/>
            </a:pPr>
            <a:r>
              <a:rPr lang="de-AT" sz="2400" dirty="0"/>
              <a:t>    </a:t>
            </a:r>
            <a:r>
              <a:rPr lang="de-AT" sz="2400" dirty="0" err="1"/>
              <a:t>migration</a:t>
            </a:r>
            <a:r>
              <a:rPr lang="de-AT" sz="2400" dirty="0"/>
              <a:t> of </a:t>
            </a:r>
            <a:r>
              <a:rPr lang="de-AT" sz="2400" dirty="0" err="1"/>
              <a:t>joung</a:t>
            </a:r>
            <a:r>
              <a:rPr lang="de-AT" sz="2400" dirty="0"/>
              <a:t> </a:t>
            </a:r>
            <a:r>
              <a:rPr lang="de-AT" sz="2400" dirty="0" err="1"/>
              <a:t>doctors</a:t>
            </a:r>
            <a:r>
              <a:rPr lang="de-AT" sz="2400" dirty="0"/>
              <a:t> </a:t>
            </a:r>
          </a:p>
          <a:p>
            <a:pPr>
              <a:buNone/>
            </a:pPr>
            <a:r>
              <a:rPr lang="de-AT" sz="1400" dirty="0"/>
              <a:t>      </a:t>
            </a:r>
            <a:r>
              <a:rPr lang="de-AT" sz="1400" dirty="0">
                <a:solidFill>
                  <a:schemeClr val="tx1">
                    <a:lumMod val="65000"/>
                  </a:schemeClr>
                </a:solidFill>
              </a:rPr>
              <a:t>Kietaibl S, Blank A, De Robertis E. Medical </a:t>
            </a:r>
            <a:r>
              <a:rPr lang="de-AT" sz="1400" dirty="0" err="1">
                <a:solidFill>
                  <a:schemeClr val="tx1">
                    <a:lumMod val="65000"/>
                  </a:schemeClr>
                </a:solidFill>
              </a:rPr>
              <a:t>training</a:t>
            </a:r>
            <a:r>
              <a:rPr lang="de-AT" sz="1400" dirty="0">
                <a:solidFill>
                  <a:schemeClr val="tx1">
                    <a:lumMod val="65000"/>
                  </a:schemeClr>
                </a:solidFill>
              </a:rPr>
              <a:t> in </a:t>
            </a:r>
            <a:r>
              <a:rPr lang="de-AT" sz="1400" dirty="0" err="1">
                <a:solidFill>
                  <a:schemeClr val="tx1">
                    <a:lumMod val="65000"/>
                  </a:schemeClr>
                </a:solidFill>
              </a:rPr>
              <a:t>anaesthesiology</a:t>
            </a:r>
            <a:r>
              <a:rPr lang="de-AT" sz="1400" dirty="0">
                <a:solidFill>
                  <a:schemeClr val="tx1">
                    <a:lumMod val="65000"/>
                  </a:schemeClr>
                </a:solidFill>
              </a:rPr>
              <a:t>. Updated European     </a:t>
            </a:r>
          </a:p>
          <a:p>
            <a:pPr>
              <a:buNone/>
            </a:pPr>
            <a:r>
              <a:rPr lang="de-AT" sz="1400" dirty="0">
                <a:solidFill>
                  <a:schemeClr val="tx1">
                    <a:lumMod val="65000"/>
                  </a:schemeClr>
                </a:solidFill>
              </a:rPr>
              <a:t>      </a:t>
            </a:r>
            <a:r>
              <a:rPr lang="de-AT" sz="1400" dirty="0" err="1">
                <a:solidFill>
                  <a:schemeClr val="tx1">
                    <a:lumMod val="65000"/>
                  </a:schemeClr>
                </a:solidFill>
              </a:rPr>
              <a:t>requirements</a:t>
            </a:r>
            <a:r>
              <a:rPr lang="de-AT" sz="1400" dirty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de-AT" sz="1400" dirty="0" err="1">
                <a:solidFill>
                  <a:schemeClr val="tx1">
                    <a:lumMod val="65000"/>
                  </a:schemeClr>
                </a:solidFill>
              </a:rPr>
              <a:t>Eur</a:t>
            </a:r>
            <a:r>
              <a:rPr lang="de-AT" sz="1400" dirty="0">
                <a:solidFill>
                  <a:schemeClr val="tx1">
                    <a:lumMod val="65000"/>
                  </a:schemeClr>
                </a:solidFill>
              </a:rPr>
              <a:t> J </a:t>
            </a:r>
            <a:r>
              <a:rPr lang="de-AT" sz="1400" dirty="0" err="1">
                <a:solidFill>
                  <a:schemeClr val="tx1">
                    <a:lumMod val="65000"/>
                  </a:schemeClr>
                </a:solidFill>
              </a:rPr>
              <a:t>Anaesthesiol</a:t>
            </a:r>
            <a:r>
              <a:rPr lang="de-AT" sz="1400" dirty="0">
                <a:solidFill>
                  <a:schemeClr val="tx1">
                    <a:lumMod val="65000"/>
                  </a:schemeClr>
                </a:solidFill>
              </a:rPr>
              <a:t> 2019;36:473-6</a:t>
            </a:r>
          </a:p>
          <a:p>
            <a:pPr>
              <a:buNone/>
            </a:pPr>
            <a:endParaRPr lang="de-AT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508" y="1314425"/>
            <a:ext cx="1993404" cy="11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83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1056042-6B24-F4CD-16FD-853429171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50" y="-265486"/>
            <a:ext cx="9144000" cy="6096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92D8AD0-E7BA-3BAF-D2E1-A62481027FB2}"/>
              </a:ext>
            </a:extLst>
          </p:cNvPr>
          <p:cNvSpPr/>
          <p:nvPr/>
        </p:nvSpPr>
        <p:spPr>
          <a:xfrm>
            <a:off x="-801068" y="3933056"/>
            <a:ext cx="10009112" cy="25922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AA7947E-E202-EC7B-D799-9CEF080FB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4238937"/>
            <a:ext cx="8918575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tabLst>
                <a:tab pos="4445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tabLst>
                <a:tab pos="444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de-D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Trainee Corner: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de-D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 and transformation of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de-D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Anaesthesiology and Intensive Care Training in Europe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Igor Abramovich and Prof. Dr. Sibylle Kietaibl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1.2.2022, S01 E01 </a:t>
            </a:r>
            <a:endParaRPr lang="en-US" altLang="de-DE" sz="1600" dirty="0"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767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D44791A-7208-45D9-A9E7-95C1B0685D7D}"/>
              </a:ext>
            </a:extLst>
          </p:cNvPr>
          <p:cNvSpPr/>
          <p:nvPr/>
        </p:nvSpPr>
        <p:spPr>
          <a:xfrm>
            <a:off x="7802129" y="23773"/>
            <a:ext cx="5408984" cy="720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E2408D-7207-4D30-9948-F34F8CCB1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6632" y="-1107504"/>
            <a:ext cx="12498116" cy="833207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B8556A3-2ADB-4658-8021-1F11660374B6}"/>
              </a:ext>
            </a:extLst>
          </p:cNvPr>
          <p:cNvSpPr/>
          <p:nvPr/>
        </p:nvSpPr>
        <p:spPr>
          <a:xfrm>
            <a:off x="8535963" y="-1193980"/>
            <a:ext cx="2845521" cy="91879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3C12E5E-1C30-47FA-B8F5-52F7FE3B43A2}"/>
              </a:ext>
            </a:extLst>
          </p:cNvPr>
          <p:cNvSpPr/>
          <p:nvPr/>
        </p:nvSpPr>
        <p:spPr>
          <a:xfrm>
            <a:off x="-1898921" y="-1629145"/>
            <a:ext cx="3024336" cy="9649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6C86676-3542-46AB-AEEC-421CA2BD88EB}"/>
              </a:ext>
            </a:extLst>
          </p:cNvPr>
          <p:cNvSpPr/>
          <p:nvPr/>
        </p:nvSpPr>
        <p:spPr>
          <a:xfrm>
            <a:off x="396951" y="6832031"/>
            <a:ext cx="10984533" cy="11618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0113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Inhaltsplatzhalter 2"/>
          <p:cNvSpPr>
            <a:spLocks noGrp="1"/>
          </p:cNvSpPr>
          <p:nvPr>
            <p:ph idx="1"/>
          </p:nvPr>
        </p:nvSpPr>
        <p:spPr bwMode="auto">
          <a:xfrm>
            <a:off x="0" y="2332038"/>
            <a:ext cx="892899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endParaRPr lang="en-US" altLang="de-DE" sz="2800" dirty="0"/>
          </a:p>
          <a:p>
            <a:pPr marL="0" indent="0" algn="ctr">
              <a:buFontTx/>
              <a:buNone/>
            </a:pPr>
            <a:endParaRPr lang="en-US" altLang="de-DE" sz="2800" dirty="0"/>
          </a:p>
          <a:p>
            <a:pPr marL="0" indent="0" algn="ctr">
              <a:buFontTx/>
              <a:buNone/>
            </a:pPr>
            <a:r>
              <a:rPr lang="en-US" altLang="de-DE" sz="2800" dirty="0"/>
              <a:t>from transition to discipline, </a:t>
            </a:r>
          </a:p>
          <a:p>
            <a:pPr marL="0" indent="0" algn="ctr">
              <a:buFontTx/>
              <a:buNone/>
            </a:pPr>
            <a:r>
              <a:rPr lang="en-US" altLang="de-DE" sz="2800" dirty="0"/>
              <a:t>to the core of discipline,</a:t>
            </a:r>
          </a:p>
          <a:p>
            <a:pPr marL="0" indent="0" algn="ctr">
              <a:buFontTx/>
              <a:buNone/>
            </a:pPr>
            <a:r>
              <a:rPr lang="en-US" altLang="de-DE" sz="2800" dirty="0"/>
              <a:t>to transition to practice,</a:t>
            </a:r>
          </a:p>
          <a:p>
            <a:pPr marL="0" indent="0" algn="ctr">
              <a:buFontTx/>
              <a:buNone/>
            </a:pPr>
            <a:r>
              <a:rPr lang="en-US" altLang="de-DE" sz="2800" dirty="0"/>
              <a:t>to professional development</a:t>
            </a:r>
          </a:p>
          <a:p>
            <a:pPr marL="0" indent="0" algn="ctr">
              <a:buFontTx/>
              <a:buNone/>
            </a:pPr>
            <a:r>
              <a:rPr lang="en-US" altLang="de-DE" sz="2800" dirty="0"/>
              <a:t> </a:t>
            </a:r>
            <a:endParaRPr lang="de-AT" altLang="de-DE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-27384"/>
            <a:ext cx="4106883" cy="259228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63F87D4-C471-8930-E189-49E397FC1861}"/>
              </a:ext>
            </a:extLst>
          </p:cNvPr>
          <p:cNvSpPr/>
          <p:nvPr/>
        </p:nvSpPr>
        <p:spPr>
          <a:xfrm>
            <a:off x="1645920" y="4865914"/>
            <a:ext cx="5662384" cy="72332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18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Inhaltsplatzhalter 2"/>
          <p:cNvSpPr>
            <a:spLocks noGrp="1"/>
          </p:cNvSpPr>
          <p:nvPr>
            <p:ph idx="1"/>
          </p:nvPr>
        </p:nvSpPr>
        <p:spPr bwMode="auto">
          <a:xfrm>
            <a:off x="1433" y="3320988"/>
            <a:ext cx="9127014" cy="3394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altLang="de-DE" sz="2625" b="1" dirty="0"/>
              <a:t>Professional development (PD) </a:t>
            </a:r>
          </a:p>
          <a:p>
            <a:pPr marL="0" indent="0" algn="ctr">
              <a:buNone/>
            </a:pPr>
            <a:r>
              <a:rPr lang="en-US" altLang="de-DE" sz="2625" dirty="0"/>
              <a:t>in many European countries: </a:t>
            </a:r>
          </a:p>
          <a:p>
            <a:pPr marL="0" indent="0" algn="ctr">
              <a:buNone/>
            </a:pPr>
            <a:endParaRPr lang="en-US" altLang="de-DE" sz="2625" dirty="0"/>
          </a:p>
          <a:p>
            <a:pPr marL="0" indent="0" algn="ctr">
              <a:buNone/>
            </a:pPr>
            <a:r>
              <a:rPr lang="en-US" altLang="de-DE" sz="2625" dirty="0"/>
              <a:t>compulsory </a:t>
            </a:r>
            <a:r>
              <a:rPr lang="en-US" altLang="de-DE" sz="2625" b="1" dirty="0"/>
              <a:t>CME-based accreditation </a:t>
            </a:r>
            <a:r>
              <a:rPr lang="en-US" altLang="de-DE" sz="2625" dirty="0"/>
              <a:t>system</a:t>
            </a:r>
            <a:endParaRPr lang="de-AT" altLang="de-DE" sz="2625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7" y="1052736"/>
            <a:ext cx="4422409" cy="17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9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16972" y="1340768"/>
            <a:ext cx="89185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tabLst>
                <a:tab pos="4445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4445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tabLst>
                <a:tab pos="444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conflicts of interests: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none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de-D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de-DE" sz="2400" dirty="0"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de-DE" sz="2400" dirty="0" err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fotos</a:t>
            </a:r>
            <a:r>
              <a:rPr lang="en-US" altLang="de-DE" sz="2400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: </a:t>
            </a:r>
            <a:r>
              <a:rPr lang="en-US" altLang="de-DE" sz="2400" dirty="0" err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a.o.</a:t>
            </a:r>
            <a:r>
              <a:rPr lang="en-US" altLang="de-DE" sz="2400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 from google.at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50838" y="476250"/>
            <a:ext cx="8793162" cy="588963"/>
          </a:xfrm>
          <a:prstGeom prst="rect">
            <a:avLst/>
          </a:prstGeom>
          <a:solidFill>
            <a:srgbClr val="DDDDDD"/>
          </a:solidFill>
          <a:ln w="12700">
            <a:solidFill>
              <a:schemeClr val="accent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86000" indent="-228600" defTabSz="7620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AT" altLang="de-DE" b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Declaration</a:t>
            </a:r>
            <a:endParaRPr lang="de-AT" altLang="de-DE" b="1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Inhaltsplatzhalter 2"/>
          <p:cNvSpPr>
            <a:spLocks noGrp="1"/>
          </p:cNvSpPr>
          <p:nvPr>
            <p:ph idx="1"/>
          </p:nvPr>
        </p:nvSpPr>
        <p:spPr bwMode="auto">
          <a:xfrm>
            <a:off x="54006" y="1700808"/>
            <a:ext cx="8838474" cy="3394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en-US" altLang="de-DE" sz="2625" dirty="0"/>
          </a:p>
          <a:p>
            <a:pPr marL="0" indent="0" algn="ctr">
              <a:buNone/>
            </a:pPr>
            <a:endParaRPr lang="en-US" altLang="de-DE" sz="2625" dirty="0"/>
          </a:p>
          <a:p>
            <a:pPr marL="0" indent="0" algn="ctr">
              <a:buNone/>
            </a:pPr>
            <a:endParaRPr lang="en-US" altLang="de-DE" sz="2625" dirty="0"/>
          </a:p>
          <a:p>
            <a:pPr marL="0" indent="0" algn="ctr">
              <a:buNone/>
            </a:pPr>
            <a:r>
              <a:rPr lang="en-US" altLang="de-DE" sz="2625" dirty="0"/>
              <a:t>… count-based PD accreditation, </a:t>
            </a:r>
          </a:p>
          <a:p>
            <a:pPr marL="0" indent="0" algn="ctr">
              <a:buNone/>
            </a:pPr>
            <a:endParaRPr lang="en-US" altLang="de-DE" sz="2625" dirty="0"/>
          </a:p>
          <a:p>
            <a:pPr marL="0" indent="0" algn="ctr">
              <a:buNone/>
            </a:pPr>
            <a:r>
              <a:rPr lang="en-US" altLang="de-DE" sz="2625" dirty="0"/>
              <a:t>but not </a:t>
            </a:r>
            <a:r>
              <a:rPr lang="en-US" altLang="de-DE" sz="2625" b="1" dirty="0"/>
              <a:t>competence-based</a:t>
            </a:r>
            <a:endParaRPr lang="de-AT" altLang="de-DE" sz="2625" dirty="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C0DF9EF6-476E-82CA-85E9-CBE88852DBD5}"/>
              </a:ext>
            </a:extLst>
          </p:cNvPr>
          <p:cNvSpPr txBox="1">
            <a:spLocks noChangeArrowheads="1"/>
          </p:cNvSpPr>
          <p:nvPr/>
        </p:nvSpPr>
        <p:spPr bwMode="auto">
          <a:xfrm rot="20598639">
            <a:off x="232172" y="1018257"/>
            <a:ext cx="4859452" cy="57804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de-AT" altLang="de-DE" sz="2800" b="1" dirty="0" err="1">
                <a:ea typeface="MS PGothic" panose="020B0600070205080204" pitchFamily="34" charset="-128"/>
              </a:rPr>
              <a:t>room</a:t>
            </a:r>
            <a:r>
              <a:rPr lang="de-AT" altLang="de-DE" sz="2800" b="1" dirty="0">
                <a:ea typeface="MS PGothic" panose="020B0600070205080204" pitchFamily="34" charset="-128"/>
              </a:rPr>
              <a:t> </a:t>
            </a:r>
            <a:r>
              <a:rPr lang="de-AT" altLang="de-DE" sz="2800" b="1" dirty="0" err="1">
                <a:ea typeface="MS PGothic" panose="020B0600070205080204" pitchFamily="34" charset="-128"/>
              </a:rPr>
              <a:t>for</a:t>
            </a:r>
            <a:r>
              <a:rPr lang="de-AT" altLang="de-DE" sz="2800" b="1" dirty="0">
                <a:ea typeface="MS PGothic" panose="020B0600070205080204" pitchFamily="34" charset="-128"/>
              </a:rPr>
              <a:t> </a:t>
            </a:r>
            <a:r>
              <a:rPr lang="de-AT" altLang="de-DE" sz="2800" b="1" dirty="0" err="1">
                <a:ea typeface="MS PGothic" panose="020B0600070205080204" pitchFamily="34" charset="-128"/>
              </a:rPr>
              <a:t>improvements</a:t>
            </a:r>
            <a:endParaRPr lang="de-AT" altLang="de-DE" sz="2800" b="1" dirty="0">
              <a:ea typeface="MS PGothic" panose="020B0600070205080204" pitchFamily="34" charset="-128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47229EB4-B8FA-08BA-BE54-5C212932D5FA}"/>
              </a:ext>
            </a:extLst>
          </p:cNvPr>
          <p:cNvSpPr txBox="1">
            <a:spLocks noChangeArrowheads="1"/>
          </p:cNvSpPr>
          <p:nvPr/>
        </p:nvSpPr>
        <p:spPr bwMode="auto">
          <a:xfrm rot="20598639">
            <a:off x="484239" y="1580280"/>
            <a:ext cx="5822165" cy="9702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de-AT" altLang="de-DE" sz="2400" dirty="0" err="1">
                <a:ea typeface="MS PGothic" panose="020B0600070205080204" pitchFamily="34" charset="-128"/>
              </a:rPr>
              <a:t>appraisal</a:t>
            </a:r>
            <a:r>
              <a:rPr lang="de-AT" altLang="de-DE" sz="2400" dirty="0">
                <a:ea typeface="MS PGothic" panose="020B0600070205080204" pitchFamily="34" charset="-128"/>
              </a:rPr>
              <a:t> of </a:t>
            </a:r>
            <a:r>
              <a:rPr lang="de-AT" altLang="de-DE" sz="2400" dirty="0" err="1">
                <a:ea typeface="MS PGothic" panose="020B0600070205080204" pitchFamily="34" charset="-128"/>
              </a:rPr>
              <a:t>medical</a:t>
            </a:r>
            <a:r>
              <a:rPr lang="de-AT" altLang="de-DE" sz="2400" dirty="0">
                <a:ea typeface="MS PGothic" panose="020B0600070205080204" pitchFamily="34" charset="-128"/>
              </a:rPr>
              <a:t> </a:t>
            </a:r>
            <a:r>
              <a:rPr lang="de-AT" altLang="de-DE" sz="2400" dirty="0" err="1">
                <a:ea typeface="MS PGothic" panose="020B0600070205080204" pitchFamily="34" charset="-128"/>
              </a:rPr>
              <a:t>simulation</a:t>
            </a:r>
            <a:r>
              <a:rPr lang="de-AT" altLang="de-DE" sz="2400" dirty="0">
                <a:ea typeface="MS PGothic" panose="020B0600070205080204" pitchFamily="34" charset="-128"/>
              </a:rPr>
              <a:t> </a:t>
            </a:r>
            <a:r>
              <a:rPr lang="de-AT" altLang="de-DE" sz="2400" dirty="0" err="1">
                <a:ea typeface="MS PGothic" panose="020B0600070205080204" pitchFamily="34" charset="-128"/>
              </a:rPr>
              <a:t>training</a:t>
            </a:r>
            <a:r>
              <a:rPr lang="de-AT" altLang="de-DE" sz="2400" dirty="0">
                <a:ea typeface="MS PGothic" panose="020B0600070205080204" pitchFamily="34" charset="-128"/>
              </a:rPr>
              <a:t>,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de-AT" altLang="de-DE" sz="2400" dirty="0" err="1">
                <a:ea typeface="MS PGothic" panose="020B0600070205080204" pitchFamily="34" charset="-128"/>
              </a:rPr>
              <a:t>hospitation</a:t>
            </a:r>
            <a:r>
              <a:rPr lang="de-AT" altLang="de-DE" sz="2400" dirty="0">
                <a:ea typeface="MS PGothic" panose="020B0600070205080204" pitchFamily="34" charset="-128"/>
              </a:rPr>
              <a:t>, </a:t>
            </a:r>
            <a:r>
              <a:rPr lang="de-AT" altLang="de-DE" sz="2400" dirty="0" err="1">
                <a:ea typeface="MS PGothic" panose="020B0600070205080204" pitchFamily="34" charset="-128"/>
              </a:rPr>
              <a:t>interactive</a:t>
            </a:r>
            <a:r>
              <a:rPr lang="de-AT" altLang="de-DE" sz="2400" dirty="0">
                <a:ea typeface="MS PGothic" panose="020B0600070205080204" pitchFamily="34" charset="-128"/>
              </a:rPr>
              <a:t> </a:t>
            </a:r>
            <a:r>
              <a:rPr lang="de-AT" altLang="de-DE" sz="2400" dirty="0" err="1">
                <a:ea typeface="MS PGothic" panose="020B0600070205080204" pitchFamily="34" charset="-128"/>
              </a:rPr>
              <a:t>learning</a:t>
            </a:r>
            <a:r>
              <a:rPr lang="de-AT" altLang="de-DE" sz="2400" dirty="0">
                <a:ea typeface="MS PGothic" panose="020B0600070205080204" pitchFamily="34" charset="-128"/>
              </a:rPr>
              <a:t> </a:t>
            </a:r>
            <a:r>
              <a:rPr lang="de-AT" altLang="de-DE" sz="2400" dirty="0" err="1">
                <a:ea typeface="MS PGothic" panose="020B0600070205080204" pitchFamily="34" charset="-128"/>
              </a:rPr>
              <a:t>sessions</a:t>
            </a:r>
            <a:endParaRPr lang="de-AT" altLang="de-DE" sz="2400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24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8840" y="1124744"/>
            <a:ext cx="9043332" cy="1351652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AT" altLang="de-DE" sz="1600" b="1" dirty="0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AT" altLang="de-DE" sz="3400" b="1" dirty="0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CBMET: </a:t>
            </a:r>
            <a:r>
              <a:rPr lang="de-AT" altLang="de-DE" sz="3400" b="1" dirty="0" err="1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competitive</a:t>
            </a:r>
            <a:r>
              <a:rPr lang="de-AT" altLang="de-DE" sz="3400" b="1" dirty="0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AT" altLang="de-DE" sz="3400" b="1" dirty="0" err="1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advantage</a:t>
            </a:r>
            <a:endParaRPr lang="de-AT" altLang="de-DE" sz="3400" b="1" dirty="0">
              <a:latin typeface="Tahom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de-AT" sz="1500" i="1" dirty="0"/>
          </a:p>
          <a:p>
            <a:pPr>
              <a:spcBef>
                <a:spcPct val="0"/>
              </a:spcBef>
              <a:buClrTx/>
              <a:buNone/>
            </a:pPr>
            <a:endParaRPr lang="de-AT" sz="1500" i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3000" y="2348880"/>
            <a:ext cx="900100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de-AT" sz="1600" dirty="0"/>
          </a:p>
          <a:p>
            <a:pPr>
              <a:buNone/>
            </a:pPr>
            <a:r>
              <a:rPr lang="de-AT" sz="2400" b="1" dirty="0" err="1"/>
              <a:t>hospitals</a:t>
            </a:r>
            <a:r>
              <a:rPr lang="de-AT" sz="2400" b="1" dirty="0"/>
              <a:t> </a:t>
            </a:r>
            <a:r>
              <a:rPr lang="de-AT" sz="2400" b="1" dirty="0" err="1"/>
              <a:t>with</a:t>
            </a:r>
            <a:r>
              <a:rPr lang="de-AT" sz="2400" b="1" dirty="0"/>
              <a:t> CBMET </a:t>
            </a:r>
            <a:r>
              <a:rPr lang="de-AT" sz="2400" b="1" dirty="0" err="1"/>
              <a:t>are</a:t>
            </a:r>
            <a:r>
              <a:rPr lang="de-AT" sz="2400" b="1" dirty="0"/>
              <a:t> </a:t>
            </a:r>
            <a:r>
              <a:rPr lang="de-AT" sz="2400" b="1" dirty="0" err="1"/>
              <a:t>attractive</a:t>
            </a:r>
            <a:endParaRPr lang="de-AT" sz="2400" b="1" dirty="0"/>
          </a:p>
          <a:p>
            <a:pPr>
              <a:buNone/>
            </a:pPr>
            <a:endParaRPr lang="de-AT" sz="24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AT" sz="2400" dirty="0" err="1"/>
              <a:t>for</a:t>
            </a:r>
            <a:r>
              <a:rPr lang="de-AT" sz="2400" dirty="0"/>
              <a:t> </a:t>
            </a:r>
            <a:r>
              <a:rPr lang="de-AT" sz="2400" dirty="0" err="1"/>
              <a:t>trainers</a:t>
            </a:r>
            <a:endParaRPr lang="de-AT" sz="2400" dirty="0"/>
          </a:p>
          <a:p>
            <a:pPr>
              <a:buNone/>
            </a:pPr>
            <a:r>
              <a:rPr lang="de-AT" sz="2400" dirty="0"/>
              <a:t>      job-</a:t>
            </a:r>
            <a:r>
              <a:rPr lang="de-AT" sz="2400" dirty="0" err="1"/>
              <a:t>enrichment</a:t>
            </a:r>
            <a:r>
              <a:rPr lang="de-AT" sz="2400" dirty="0"/>
              <a:t>, </a:t>
            </a:r>
            <a:r>
              <a:rPr lang="de-AT" sz="2400" dirty="0" err="1"/>
              <a:t>binding</a:t>
            </a:r>
            <a:r>
              <a:rPr lang="de-AT" sz="2400" dirty="0"/>
              <a:t> </a:t>
            </a:r>
            <a:r>
              <a:rPr lang="de-AT" sz="2400" dirty="0" err="1"/>
              <a:t>specialists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an </a:t>
            </a:r>
            <a:r>
              <a:rPr lang="de-AT" sz="2400" dirty="0" err="1"/>
              <a:t>institution</a:t>
            </a:r>
            <a:r>
              <a:rPr lang="de-AT" sz="2400" dirty="0"/>
              <a:t> </a:t>
            </a:r>
            <a:r>
              <a:rPr lang="de-AT" sz="2400" dirty="0" err="1"/>
              <a:t>with</a:t>
            </a:r>
            <a:r>
              <a:rPr lang="de-AT" sz="2400" dirty="0"/>
              <a:t> </a:t>
            </a:r>
          </a:p>
          <a:p>
            <a:pPr>
              <a:buNone/>
            </a:pPr>
            <a:r>
              <a:rPr lang="de-AT" sz="2400" dirty="0"/>
              <a:t>      </a:t>
            </a:r>
            <a:r>
              <a:rPr lang="de-AT" sz="2400" dirty="0" err="1"/>
              <a:t>competence-oriented</a:t>
            </a:r>
            <a:r>
              <a:rPr lang="de-AT" sz="2400" dirty="0"/>
              <a:t> </a:t>
            </a:r>
            <a:r>
              <a:rPr lang="de-AT" sz="2400" dirty="0" err="1"/>
              <a:t>microclimate</a:t>
            </a:r>
            <a:r>
              <a:rPr lang="de-AT" sz="2400" dirty="0"/>
              <a:t> </a:t>
            </a:r>
          </a:p>
          <a:p>
            <a:pPr>
              <a:buNone/>
            </a:pPr>
            <a:r>
              <a:rPr lang="de-AT" sz="2400" dirty="0"/>
              <a:t>     </a:t>
            </a:r>
            <a:r>
              <a:rPr lang="de-AT" sz="1400" dirty="0">
                <a:solidFill>
                  <a:schemeClr val="tx1">
                    <a:lumMod val="65000"/>
                  </a:schemeClr>
                </a:solidFill>
              </a:rPr>
              <a:t>Van den Berg J, </a:t>
            </a:r>
            <a:r>
              <a:rPr lang="de-AT" sz="1400" dirty="0" err="1">
                <a:solidFill>
                  <a:schemeClr val="tx1">
                    <a:lumMod val="65000"/>
                  </a:schemeClr>
                </a:solidFill>
              </a:rPr>
              <a:t>Mastenbroek</a:t>
            </a:r>
            <a:r>
              <a:rPr lang="de-AT" sz="1400" dirty="0">
                <a:solidFill>
                  <a:schemeClr val="tx1">
                    <a:lumMod val="65000"/>
                  </a:schemeClr>
                </a:solidFill>
              </a:rPr>
              <a:t> N, Scheepers R et al. Work </a:t>
            </a:r>
            <a:r>
              <a:rPr lang="de-AT" sz="1400" dirty="0" err="1">
                <a:solidFill>
                  <a:schemeClr val="tx1">
                    <a:lumMod val="65000"/>
                  </a:schemeClr>
                </a:solidFill>
              </a:rPr>
              <a:t>engagement</a:t>
            </a:r>
            <a:r>
              <a:rPr lang="de-AT" sz="1400" dirty="0">
                <a:solidFill>
                  <a:schemeClr val="tx1">
                    <a:lumMod val="65000"/>
                  </a:schemeClr>
                </a:solidFill>
              </a:rPr>
              <a:t> in </a:t>
            </a:r>
            <a:r>
              <a:rPr lang="de-AT" sz="1400" dirty="0" err="1">
                <a:solidFill>
                  <a:schemeClr val="tx1">
                    <a:lumMod val="65000"/>
                  </a:schemeClr>
                </a:solidFill>
              </a:rPr>
              <a:t>health</a:t>
            </a:r>
            <a:r>
              <a:rPr lang="de-AT" sz="1400" dirty="0">
                <a:solidFill>
                  <a:schemeClr val="tx1">
                    <a:lumMod val="6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de-AT" sz="1400" dirty="0">
                <a:solidFill>
                  <a:schemeClr val="tx1">
                    <a:lumMod val="65000"/>
                  </a:schemeClr>
                </a:solidFill>
              </a:rPr>
              <a:t>         professional </a:t>
            </a:r>
            <a:r>
              <a:rPr lang="de-AT" sz="1400" dirty="0" err="1">
                <a:solidFill>
                  <a:schemeClr val="tx1">
                    <a:lumMod val="65000"/>
                  </a:schemeClr>
                </a:solidFill>
              </a:rPr>
              <a:t>education</a:t>
            </a:r>
            <a:r>
              <a:rPr lang="de-AT" sz="1400" dirty="0">
                <a:solidFill>
                  <a:schemeClr val="tx1">
                    <a:lumMod val="65000"/>
                  </a:schemeClr>
                </a:solidFill>
              </a:rPr>
              <a:t>. Med </a:t>
            </a:r>
            <a:r>
              <a:rPr lang="de-AT" sz="1400" dirty="0" err="1">
                <a:solidFill>
                  <a:schemeClr val="tx1">
                    <a:lumMod val="65000"/>
                  </a:schemeClr>
                </a:solidFill>
              </a:rPr>
              <a:t>Teach</a:t>
            </a:r>
            <a:r>
              <a:rPr lang="de-AT" sz="1400" dirty="0">
                <a:solidFill>
                  <a:schemeClr val="tx1">
                    <a:lumMod val="65000"/>
                  </a:schemeClr>
                </a:solidFill>
              </a:rPr>
              <a:t> 2017;39:1110-8</a:t>
            </a:r>
          </a:p>
          <a:p>
            <a:pPr>
              <a:buNone/>
            </a:pPr>
            <a:endParaRPr lang="de-AT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348" y="1242417"/>
            <a:ext cx="1993404" cy="11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0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9512" y="1265967"/>
            <a:ext cx="9217719" cy="55143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AT" altLang="de-DE" sz="3000" b="1" dirty="0" err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Occupational</a:t>
            </a:r>
            <a:r>
              <a:rPr lang="de-AT" altLang="de-DE" sz="3000" b="1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AT" altLang="de-DE" sz="3000" b="1" dirty="0" err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stressors</a:t>
            </a:r>
            <a:r>
              <a:rPr lang="de-AT" altLang="de-DE" sz="3000" b="1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in </a:t>
            </a:r>
            <a:r>
              <a:rPr lang="de-AT" altLang="de-DE" sz="3000" b="1" dirty="0" err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Anaesthesiology</a:t>
            </a:r>
            <a:endParaRPr lang="de-AT" altLang="de-DE" sz="3000" b="1" dirty="0">
              <a:solidFill>
                <a:schemeClr val="tx1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179512" y="2306637"/>
            <a:ext cx="9433048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de-AT" altLang="de-DE" sz="2400" dirty="0" err="1"/>
              <a:t>Complexity</a:t>
            </a:r>
            <a:r>
              <a:rPr lang="de-AT" altLang="de-DE" sz="2400" dirty="0"/>
              <a:t> of </a:t>
            </a:r>
            <a:r>
              <a:rPr lang="de-AT" altLang="de-DE" sz="2400" dirty="0" err="1"/>
              <a:t>clinical</a:t>
            </a:r>
            <a:r>
              <a:rPr lang="de-AT" altLang="de-DE" sz="2400" dirty="0"/>
              <a:t> </a:t>
            </a:r>
            <a:r>
              <a:rPr lang="de-AT" altLang="de-DE" sz="2400" dirty="0" err="1"/>
              <a:t>tasks</a:t>
            </a:r>
            <a:endParaRPr lang="de-AT" altLang="de-DE" sz="2400" dirty="0"/>
          </a:p>
          <a:p>
            <a:pPr>
              <a:buNone/>
            </a:pPr>
            <a:r>
              <a:rPr lang="de-AT" altLang="de-DE" sz="2400" dirty="0"/>
              <a:t>Hugh </a:t>
            </a:r>
            <a:r>
              <a:rPr lang="de-AT" altLang="de-DE" sz="2400" dirty="0" err="1"/>
              <a:t>clinical</a:t>
            </a:r>
            <a:r>
              <a:rPr lang="de-AT" altLang="de-DE" sz="2400" dirty="0"/>
              <a:t> </a:t>
            </a:r>
            <a:r>
              <a:rPr lang="de-AT" altLang="de-DE" sz="2400" dirty="0" err="1"/>
              <a:t>responsibility</a:t>
            </a:r>
            <a:endParaRPr lang="de-AT" altLang="de-DE" sz="2400" dirty="0"/>
          </a:p>
          <a:p>
            <a:pPr>
              <a:buNone/>
            </a:pPr>
            <a:r>
              <a:rPr lang="de-AT" altLang="de-DE" sz="2400" dirty="0"/>
              <a:t>Fear of </a:t>
            </a:r>
            <a:r>
              <a:rPr lang="de-AT" altLang="de-DE" sz="2400" dirty="0" err="1"/>
              <a:t>harming</a:t>
            </a:r>
            <a:r>
              <a:rPr lang="de-AT" altLang="de-DE" sz="2400" dirty="0"/>
              <a:t> the </a:t>
            </a:r>
            <a:r>
              <a:rPr lang="de-AT" altLang="de-DE" sz="2400" dirty="0" err="1"/>
              <a:t>patient</a:t>
            </a:r>
            <a:endParaRPr lang="de-AT" altLang="de-DE" sz="2400" dirty="0"/>
          </a:p>
          <a:p>
            <a:pPr>
              <a:buNone/>
            </a:pPr>
            <a:r>
              <a:rPr lang="de-AT" altLang="de-DE" sz="2400" dirty="0"/>
              <a:t>Communication </a:t>
            </a:r>
            <a:r>
              <a:rPr lang="de-AT" altLang="de-DE" sz="2400" dirty="0" err="1"/>
              <a:t>difficulties</a:t>
            </a:r>
            <a:endParaRPr lang="de-AT" altLang="de-DE" sz="2400" dirty="0"/>
          </a:p>
          <a:p>
            <a:pPr>
              <a:buNone/>
            </a:pPr>
            <a:r>
              <a:rPr lang="de-AT" altLang="de-DE" sz="2400" dirty="0"/>
              <a:t>Lack of </a:t>
            </a:r>
            <a:r>
              <a:rPr lang="de-AT" altLang="de-DE" sz="2400" dirty="0" err="1"/>
              <a:t>job</a:t>
            </a:r>
            <a:r>
              <a:rPr lang="de-AT" altLang="de-DE" sz="2400" dirty="0"/>
              <a:t> </a:t>
            </a:r>
            <a:r>
              <a:rPr lang="de-AT" altLang="de-DE" sz="2400" dirty="0" err="1"/>
              <a:t>control</a:t>
            </a:r>
            <a:endParaRPr lang="de-AT" altLang="de-DE" sz="2400" dirty="0"/>
          </a:p>
          <a:p>
            <a:pPr>
              <a:buNone/>
            </a:pPr>
            <a:r>
              <a:rPr lang="de-AT" altLang="de-DE" sz="2400" dirty="0"/>
              <a:t>Time </a:t>
            </a:r>
            <a:r>
              <a:rPr lang="de-AT" altLang="de-DE" sz="2400" dirty="0" err="1"/>
              <a:t>constraints</a:t>
            </a:r>
            <a:endParaRPr lang="de-AT" altLang="de-DE" sz="2400" dirty="0"/>
          </a:p>
          <a:p>
            <a:pPr>
              <a:buNone/>
            </a:pPr>
            <a:r>
              <a:rPr lang="de-AT" altLang="de-DE" sz="2400" dirty="0"/>
              <a:t>Work </a:t>
            </a:r>
            <a:r>
              <a:rPr lang="de-AT" altLang="de-DE" sz="2400" dirty="0" err="1"/>
              <a:t>overload</a:t>
            </a:r>
            <a:endParaRPr lang="de-AT" altLang="de-DE" sz="2400" dirty="0"/>
          </a:p>
          <a:p>
            <a:pPr>
              <a:buNone/>
            </a:pPr>
            <a:r>
              <a:rPr lang="de-AT" altLang="de-DE" sz="2400" dirty="0" err="1"/>
              <a:t>Production</a:t>
            </a:r>
            <a:r>
              <a:rPr lang="de-AT" altLang="de-DE" sz="2400" dirty="0"/>
              <a:t> </a:t>
            </a:r>
            <a:r>
              <a:rPr lang="de-AT" altLang="de-DE" sz="2400" dirty="0" err="1"/>
              <a:t>pressure</a:t>
            </a:r>
            <a:endParaRPr lang="de-AT" altLang="de-DE" sz="2400" dirty="0"/>
          </a:p>
          <a:p>
            <a:pPr>
              <a:buNone/>
            </a:pPr>
            <a:r>
              <a:rPr lang="de-AT" altLang="de-DE" sz="2400" dirty="0" err="1"/>
              <a:t>Workplace</a:t>
            </a:r>
            <a:r>
              <a:rPr lang="de-AT" altLang="de-DE" sz="2400" dirty="0"/>
              <a:t> </a:t>
            </a:r>
            <a:r>
              <a:rPr lang="de-AT" altLang="de-DE" sz="2400" dirty="0" err="1"/>
              <a:t>atmosphere</a:t>
            </a:r>
            <a:endParaRPr lang="de-AT" altLang="de-DE" sz="2400" dirty="0"/>
          </a:p>
          <a:p>
            <a:pPr>
              <a:buFont typeface="Wingdings" panose="05000000000000000000" pitchFamily="2" charset="2"/>
              <a:buNone/>
            </a:pPr>
            <a:endParaRPr lang="de-AT" altLang="de-DE" sz="2400" dirty="0"/>
          </a:p>
          <a:p>
            <a:pPr>
              <a:buFont typeface="Wingdings" panose="05000000000000000000" pitchFamily="2" charset="2"/>
              <a:buNone/>
            </a:pPr>
            <a:endParaRPr lang="de-AT" altLang="de-DE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4275149" y="1817400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Saadat</a:t>
            </a:r>
            <a:r>
              <a:rPr lang="de-AT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H, </a:t>
            </a:r>
            <a:r>
              <a:rPr lang="de-AT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Kain</a:t>
            </a:r>
            <a:r>
              <a:rPr lang="de-AT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Z. 2018.www.co-anesthesiology.com</a:t>
            </a:r>
          </a:p>
        </p:txBody>
      </p:sp>
    </p:spTree>
    <p:extLst>
      <p:ext uri="{BB962C8B-B14F-4D97-AF65-F5344CB8AC3E}">
        <p14:creationId xmlns:p14="http://schemas.microsoft.com/office/powerpoint/2010/main" val="130427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11560" y="965870"/>
            <a:ext cx="8532440" cy="582211"/>
          </a:xfrm>
          <a:prstGeom prst="rect">
            <a:avLst/>
          </a:prstGeom>
          <a:solidFill>
            <a:schemeClr val="tx1">
              <a:lumMod val="50000"/>
            </a:schemeClr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AT" altLang="de-DE" sz="3200" b="1" dirty="0" err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Societal</a:t>
            </a:r>
            <a:r>
              <a:rPr lang="de-AT" altLang="de-DE" sz="3200" b="1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AT" altLang="de-DE" sz="3200" b="1" dirty="0" err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impact</a:t>
            </a:r>
            <a:r>
              <a:rPr lang="de-AT" altLang="de-DE" sz="3200" b="1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of </a:t>
            </a:r>
            <a:r>
              <a:rPr lang="de-AT" altLang="de-DE" sz="3200" b="1" dirty="0" err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physicians</a:t>
            </a:r>
            <a:r>
              <a:rPr lang="de-AT" altLang="de-DE" sz="3200" b="1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AT" altLang="de-DE" sz="3200" b="1" dirty="0" err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wellbeing</a:t>
            </a:r>
            <a:endParaRPr lang="de-AT" altLang="de-DE" sz="3200" b="1" dirty="0">
              <a:solidFill>
                <a:schemeClr val="tx1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3395" y="1340768"/>
            <a:ext cx="8697912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endParaRPr lang="en-US" sz="3000" dirty="0"/>
          </a:p>
          <a:p>
            <a:pPr>
              <a:buClrTx/>
              <a:buNone/>
              <a:defRPr/>
            </a:pPr>
            <a:r>
              <a:rPr lang="de-AT" sz="3000" dirty="0"/>
              <a:t>Performance </a:t>
            </a:r>
          </a:p>
          <a:p>
            <a:pPr>
              <a:buClrTx/>
              <a:buNone/>
              <a:defRPr/>
            </a:pPr>
            <a:r>
              <a:rPr lang="de-AT" sz="3000" dirty="0" err="1"/>
              <a:t>Productivity</a:t>
            </a:r>
            <a:endParaRPr lang="de-AT" sz="3000" dirty="0"/>
          </a:p>
          <a:p>
            <a:pPr>
              <a:buClrTx/>
              <a:buNone/>
              <a:defRPr/>
            </a:pPr>
            <a:r>
              <a:rPr lang="de-AT" sz="3000" dirty="0" err="1">
                <a:latin typeface="+mj-lt"/>
                <a:cs typeface="Arial" panose="020B0604020202020204" pitchFamily="34" charset="0"/>
              </a:rPr>
              <a:t>Recruitment</a:t>
            </a:r>
            <a:endParaRPr lang="de-AT" sz="3000" dirty="0">
              <a:latin typeface="+mj-lt"/>
            </a:endParaRPr>
          </a:p>
          <a:p>
            <a:pPr>
              <a:buClrTx/>
              <a:buNone/>
              <a:defRPr/>
            </a:pPr>
            <a:r>
              <a:rPr lang="de-AT" sz="3000" dirty="0" err="1"/>
              <a:t>Absenteeism</a:t>
            </a:r>
            <a:endParaRPr lang="de-AT" sz="3000" dirty="0"/>
          </a:p>
          <a:p>
            <a:pPr>
              <a:buClrTx/>
              <a:buNone/>
              <a:defRPr/>
            </a:pPr>
            <a:r>
              <a:rPr lang="de-AT" sz="3000" dirty="0"/>
              <a:t>Job </a:t>
            </a:r>
            <a:r>
              <a:rPr lang="de-AT" sz="3000" dirty="0" err="1"/>
              <a:t>turnover</a:t>
            </a:r>
            <a:endParaRPr lang="de-AT" sz="3000" dirty="0"/>
          </a:p>
          <a:p>
            <a:pPr>
              <a:buClrTx/>
              <a:buNone/>
              <a:defRPr/>
            </a:pPr>
            <a:r>
              <a:rPr lang="de-AT" sz="3000" dirty="0"/>
              <a:t>Early </a:t>
            </a:r>
            <a:r>
              <a:rPr lang="de-AT" sz="3000" dirty="0" err="1">
                <a:latin typeface="+mj-lt"/>
              </a:rPr>
              <a:t>retirement</a:t>
            </a:r>
            <a:endParaRPr lang="de-AT" sz="3000" dirty="0">
              <a:latin typeface="+mj-lt"/>
            </a:endParaRPr>
          </a:p>
          <a:p>
            <a:pPr>
              <a:buClrTx/>
              <a:buNone/>
              <a:defRPr/>
            </a:pPr>
            <a:r>
              <a:rPr lang="de-AT" sz="3000" dirty="0" err="1">
                <a:latin typeface="+mj-lt"/>
              </a:rPr>
              <a:t>Reduced</a:t>
            </a:r>
            <a:r>
              <a:rPr lang="de-AT" sz="3000" dirty="0">
                <a:latin typeface="+mj-lt"/>
              </a:rPr>
              <a:t> </a:t>
            </a:r>
            <a:r>
              <a:rPr lang="de-AT" sz="3000" dirty="0" err="1">
                <a:latin typeface="+mj-lt"/>
              </a:rPr>
              <a:t>revenue</a:t>
            </a:r>
            <a:endParaRPr lang="de-AT" sz="3000" dirty="0">
              <a:latin typeface="+mj-lt"/>
            </a:endParaRPr>
          </a:p>
          <a:p>
            <a:pPr>
              <a:buClrTx/>
              <a:buNone/>
              <a:defRPr/>
            </a:pPr>
            <a:r>
              <a:rPr lang="de-AT" sz="3000" dirty="0" err="1"/>
              <a:t>Patient‘s</a:t>
            </a:r>
            <a:r>
              <a:rPr lang="de-AT" sz="3000" dirty="0"/>
              <a:t> </a:t>
            </a:r>
            <a:r>
              <a:rPr lang="de-AT" sz="3000" dirty="0" err="1"/>
              <a:t>safety</a:t>
            </a:r>
            <a:r>
              <a:rPr lang="de-AT" sz="3000" dirty="0"/>
              <a:t>, </a:t>
            </a:r>
            <a:r>
              <a:rPr lang="de-AT" sz="3000" dirty="0" err="1"/>
              <a:t>devotion</a:t>
            </a:r>
            <a:r>
              <a:rPr lang="de-AT" sz="3000" dirty="0"/>
              <a:t> </a:t>
            </a:r>
            <a:r>
              <a:rPr lang="de-AT" sz="3000" dirty="0" err="1"/>
              <a:t>to</a:t>
            </a:r>
            <a:r>
              <a:rPr lang="de-AT" sz="3000" dirty="0"/>
              <a:t> </a:t>
            </a:r>
            <a:r>
              <a:rPr lang="de-AT" sz="3000" dirty="0" err="1"/>
              <a:t>patients</a:t>
            </a:r>
            <a:endParaRPr lang="de-AT" sz="3000" dirty="0"/>
          </a:p>
        </p:txBody>
      </p:sp>
    </p:spTree>
    <p:extLst>
      <p:ext uri="{BB962C8B-B14F-4D97-AF65-F5344CB8AC3E}">
        <p14:creationId xmlns:p14="http://schemas.microsoft.com/office/powerpoint/2010/main" val="2673692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A37C64B-B62C-4C12-A587-36526A7A7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46" y="329028"/>
            <a:ext cx="8029508" cy="6220101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2AC3BF1-9076-453B-851E-7E0425361EE2}"/>
              </a:ext>
            </a:extLst>
          </p:cNvPr>
          <p:cNvGrpSpPr/>
          <p:nvPr/>
        </p:nvGrpSpPr>
        <p:grpSpPr>
          <a:xfrm>
            <a:off x="251520" y="3068960"/>
            <a:ext cx="8460432" cy="3252327"/>
            <a:chOff x="251520" y="3068960"/>
            <a:chExt cx="8460432" cy="3252327"/>
          </a:xfrm>
        </p:grpSpPr>
        <p:sp>
          <p:nvSpPr>
            <p:cNvPr id="4" name="Abgerundetes Rechteck 3"/>
            <p:cNvSpPr/>
            <p:nvPr/>
          </p:nvSpPr>
          <p:spPr>
            <a:xfrm>
              <a:off x="592696" y="3921697"/>
              <a:ext cx="7642584" cy="2399590"/>
            </a:xfrm>
            <a:prstGeom prst="roundRect">
              <a:avLst/>
            </a:prstGeom>
            <a:noFill/>
            <a:ln w="571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251520" y="3068960"/>
              <a:ext cx="8460432" cy="4591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ü"/>
                <a:defRPr sz="2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571500" indent="-285750" defTabSz="7620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AT" altLang="de-DE" sz="2400" b="1" dirty="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tool-box </a:t>
              </a:r>
              <a:r>
                <a:rPr lang="de-AT" altLang="de-DE" sz="2400" b="1" dirty="0" err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for</a:t>
              </a:r>
              <a:r>
                <a:rPr lang="de-AT" altLang="de-DE" sz="2400" b="1" dirty="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AT" altLang="de-DE" sz="2400" b="1" dirty="0" err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occupational</a:t>
              </a:r>
              <a:r>
                <a:rPr lang="de-AT" altLang="de-DE" sz="2400" b="1" dirty="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AT" altLang="de-DE" sz="2400" b="1" dirty="0" err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wellbeing</a:t>
              </a:r>
              <a:endParaRPr lang="de-AT" altLang="de-DE" sz="2400" b="1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24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08933757-CA5A-44B0-A24C-691C47A3C042}"/>
              </a:ext>
            </a:extLst>
          </p:cNvPr>
          <p:cNvSpPr txBox="1"/>
          <p:nvPr/>
        </p:nvSpPr>
        <p:spPr>
          <a:xfrm>
            <a:off x="251520" y="1196752"/>
            <a:ext cx="8856984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0260">
              <a:spcAft>
                <a:spcPts val="1200"/>
              </a:spcAft>
            </a:pPr>
            <a:r>
              <a:rPr lang="en-GB" sz="2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b.	Practical and clinical skills </a:t>
            </a:r>
            <a:endParaRPr lang="de-DE" sz="21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en-GB" sz="2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 uniform in all clinical settings are only described here but apply throughout the ETR: </a:t>
            </a:r>
          </a:p>
          <a:p>
            <a:r>
              <a:rPr lang="en-GB" sz="2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de-DE" sz="2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"/>
            </a:pPr>
            <a:r>
              <a:rPr lang="en-GB" sz="2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</a:t>
            </a:r>
            <a:endParaRPr lang="de-DE" sz="2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48260" lvl="1" indent="-285750" algn="just">
              <a:spcAft>
                <a:spcPts val="25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</a:t>
            </a:r>
            <a:endParaRPr lang="de-DE" sz="2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48260" lvl="1" indent="-285750" algn="just">
              <a:spcAft>
                <a:spcPts val="25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clear and unambiguous</a:t>
            </a:r>
            <a:endParaRPr lang="de-DE" sz="2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48260" lvl="1" indent="-285750" algn="just">
              <a:spcAft>
                <a:spcPts val="25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 loop</a:t>
            </a:r>
            <a:endParaRPr lang="de-DE" sz="2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48260" lvl="1" indent="-285750" algn="just">
              <a:spcAft>
                <a:spcPts val="25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methods (verbal, written, consultation or referral)</a:t>
            </a:r>
            <a:endParaRPr lang="de-DE" sz="2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48260" lvl="1" indent="-285750" algn="just">
              <a:spcAft>
                <a:spcPts val="25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manner (courtesy, integrity, respect)</a:t>
            </a:r>
            <a:r>
              <a:rPr lang="en-GB" sz="2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2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48260" lvl="1" indent="-285750" algn="just">
              <a:spcAft>
                <a:spcPts val="25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patients and their relatives, including patients with impaired capacity and language barriers </a:t>
            </a:r>
            <a:endParaRPr lang="de-DE" sz="2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48260" lvl="1" indent="-285750" algn="just">
              <a:spcAft>
                <a:spcPts val="25"/>
              </a:spcAft>
              <a:buFont typeface="Courier New" panose="02070309020205020404" pitchFamily="49" charset="0"/>
              <a:buChar char="o"/>
            </a:pPr>
            <a:r>
              <a:rPr lang="en-GB" sz="2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other health care providers</a:t>
            </a:r>
            <a:r>
              <a:rPr lang="en-GB" sz="2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</a:t>
            </a:r>
            <a:endParaRPr lang="de-DE" sz="2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406481F-A3FB-3F19-D7EF-01FDABF30B30}"/>
              </a:ext>
            </a:extLst>
          </p:cNvPr>
          <p:cNvSpPr/>
          <p:nvPr/>
        </p:nvSpPr>
        <p:spPr>
          <a:xfrm>
            <a:off x="78377" y="770708"/>
            <a:ext cx="9030127" cy="18662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03B3A9B-2F2B-4819-B145-6B7803CE2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124744"/>
            <a:ext cx="8710612" cy="1320874"/>
          </a:xfrm>
          <a:prstGeom prst="rect">
            <a:avLst/>
          </a:prstGeom>
          <a:solidFill>
            <a:schemeClr val="tx1">
              <a:lumMod val="65000"/>
            </a:schemeClr>
          </a:solidFill>
          <a:ln w="12700">
            <a:solidFill>
              <a:schemeClr val="accent4">
                <a:lumMod val="25000"/>
              </a:schemeClr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AT" altLang="de-DE" sz="4000" b="1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Clinical </a:t>
            </a:r>
            <a:r>
              <a:rPr lang="de-AT" altLang="de-DE" sz="4000" b="1" dirty="0" err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skills</a:t>
            </a:r>
            <a:r>
              <a:rPr lang="de-AT" altLang="de-DE" sz="4000" b="1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AT" altLang="de-DE" sz="4000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in ETR update 2022: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AT" altLang="de-DE" sz="4000" b="1" dirty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Medical </a:t>
            </a:r>
            <a:r>
              <a:rPr lang="de-AT" altLang="de-DE" sz="4000" b="1" dirty="0" err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communication</a:t>
            </a:r>
            <a:endParaRPr lang="de-AT" altLang="de-DE" sz="3400" b="1" dirty="0">
              <a:solidFill>
                <a:schemeClr val="tx1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481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1A80A78-668A-D7A3-5945-7A79D0257F7B}"/>
              </a:ext>
            </a:extLst>
          </p:cNvPr>
          <p:cNvSpPr txBox="1"/>
          <p:nvPr/>
        </p:nvSpPr>
        <p:spPr>
          <a:xfrm>
            <a:off x="406531" y="2290311"/>
            <a:ext cx="9211708" cy="3731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independent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years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specialist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training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de-DE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counts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exposure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but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dependent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 </a:t>
            </a:r>
            <a:endParaRPr lang="de-DE" sz="2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trainees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‘ individual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progress</a:t>
            </a:r>
            <a:r>
              <a:rPr lang="de-DE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3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towards</a:t>
            </a:r>
            <a:r>
              <a:rPr lang="de-DE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pre-defined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training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outcomes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de-DE" sz="23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closes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gap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between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applying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de-DE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summative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assessment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3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</a:t>
            </a:r>
            <a:r>
              <a:rPr lang="de-DE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formative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assessment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3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</a:t>
            </a:r>
            <a:endParaRPr lang="de-DE" sz="23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de-DE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feedback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(trainer</a:t>
            </a:r>
            <a:r>
              <a:rPr lang="de-DE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trainee, multi-consultant, multi-source)</a:t>
            </a:r>
          </a:p>
          <a:p>
            <a:pPr>
              <a:lnSpc>
                <a:spcPct val="115000"/>
              </a:lnSpc>
            </a:pPr>
            <a:r>
              <a:rPr lang="de-DE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de-DE" sz="23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workplace-based</a:t>
            </a:r>
            <a:r>
              <a:rPr lang="de-DE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3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assessment</a:t>
            </a:r>
            <a:r>
              <a:rPr lang="de-DE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(WBA)</a:t>
            </a:r>
          </a:p>
          <a:p>
            <a:pPr>
              <a:lnSpc>
                <a:spcPct val="115000"/>
              </a:lnSpc>
            </a:pPr>
            <a:r>
              <a:rPr lang="de-DE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h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ospital-internal </a:t>
            </a:r>
            <a:r>
              <a:rPr lang="de-DE" sz="23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ntrustable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Professional </a:t>
            </a:r>
            <a:r>
              <a:rPr lang="de-DE" sz="23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de-DE" sz="2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ctivities</a:t>
            </a:r>
            <a:r>
              <a:rPr lang="de-DE" sz="2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(EPAs)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74E57F8-8158-7282-CDB6-CFEB3750F939}"/>
              </a:ext>
            </a:extLst>
          </p:cNvPr>
          <p:cNvSpPr txBox="1"/>
          <p:nvPr/>
        </p:nvSpPr>
        <p:spPr>
          <a:xfrm>
            <a:off x="400853" y="712018"/>
            <a:ext cx="8640960" cy="1107996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bullet points: </a:t>
            </a:r>
          </a:p>
          <a:p>
            <a:pPr>
              <a:buNone/>
            </a:pP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Competence-based medical education &amp; training (CBMET)</a:t>
            </a:r>
          </a:p>
          <a:p>
            <a:pPr>
              <a:buNone/>
            </a:pPr>
            <a:r>
              <a:rPr lang="en-US" sz="2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Evidence-based concept recommended by ESAIC and EBA</a:t>
            </a:r>
          </a:p>
        </p:txBody>
      </p:sp>
    </p:spTree>
    <p:extLst>
      <p:ext uri="{BB962C8B-B14F-4D97-AF65-F5344CB8AC3E}">
        <p14:creationId xmlns:p14="http://schemas.microsoft.com/office/powerpoint/2010/main" val="746281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9"/>
          <p:cNvSpPr>
            <a:spLocks noChangeArrowheads="1"/>
          </p:cNvSpPr>
          <p:nvPr/>
        </p:nvSpPr>
        <p:spPr bwMode="auto">
          <a:xfrm>
            <a:off x="0" y="1268760"/>
            <a:ext cx="9070975" cy="3127375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de-AT" altLang="de-DE" sz="3400" b="1" dirty="0" err="1">
                <a:latin typeface="Tahoma" panose="020B0604030504040204" pitchFamily="34" charset="0"/>
              </a:rPr>
              <a:t>Suggestions</a:t>
            </a:r>
            <a:r>
              <a:rPr lang="de-AT" altLang="de-DE" sz="3400" b="1" dirty="0">
                <a:latin typeface="Tahoma" panose="020B0604030504040204" pitchFamily="34" charset="0"/>
              </a:rPr>
              <a:t> </a:t>
            </a:r>
            <a:r>
              <a:rPr lang="de-AT" altLang="de-DE" sz="3400" b="1" dirty="0" err="1">
                <a:latin typeface="Tahoma" panose="020B0604030504040204" pitchFamily="34" charset="0"/>
              </a:rPr>
              <a:t>to</a:t>
            </a:r>
            <a:r>
              <a:rPr lang="de-AT" altLang="de-DE" sz="3400" b="1" dirty="0">
                <a:latin typeface="Tahoma" panose="020B0604030504040204" pitchFamily="34" charset="0"/>
              </a:rPr>
              <a:t>: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de-AT" altLang="de-DE" sz="3400" dirty="0">
                <a:latin typeface="Tahoma" panose="020B0604030504040204" pitchFamily="34" charset="0"/>
              </a:rPr>
              <a:t>Standing Committee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de-AT" altLang="de-DE" sz="3400" dirty="0">
                <a:latin typeface="Tahoma" panose="020B0604030504040204" pitchFamily="34" charset="0"/>
              </a:rPr>
              <a:t>Education &amp; Professional Development EPD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de-AT" altLang="de-DE" sz="3400" dirty="0">
                <a:latin typeface="Tahoma" panose="020B0604030504040204" pitchFamily="34" charset="0"/>
              </a:rPr>
              <a:t>of the EBA UEMS</a:t>
            </a:r>
          </a:p>
        </p:txBody>
      </p:sp>
      <p:sp>
        <p:nvSpPr>
          <p:cNvPr id="4099" name="Rectangle 65"/>
          <p:cNvSpPr>
            <a:spLocks noChangeArrowheads="1"/>
          </p:cNvSpPr>
          <p:nvPr/>
        </p:nvSpPr>
        <p:spPr bwMode="auto">
          <a:xfrm>
            <a:off x="683419" y="4869160"/>
            <a:ext cx="77771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AT" altLang="de-DE" sz="3600" dirty="0">
                <a:latin typeface="Tahoma" panose="020B0604030504040204" pitchFamily="34" charset="0"/>
                <a:ea typeface="ヒラギノ角ゴ Pro W3"/>
                <a:cs typeface="Arial" panose="020B0604020202020204" pitchFamily="34" charset="0"/>
              </a:rPr>
              <a:t>sibylle.langenecker@aon.at</a:t>
            </a:r>
          </a:p>
        </p:txBody>
      </p:sp>
    </p:spTree>
    <p:extLst>
      <p:ext uri="{BB962C8B-B14F-4D97-AF65-F5344CB8AC3E}">
        <p14:creationId xmlns:p14="http://schemas.microsoft.com/office/powerpoint/2010/main" val="224591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F6B8B26-D9BC-5348-6915-72F017442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2696" y="-747464"/>
            <a:ext cx="12529392" cy="83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1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9153F03-82A2-E994-19F4-0390AE934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6106" y="-297704"/>
            <a:ext cx="11530714" cy="76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4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6FD8BC6-CB62-4174-559F-B238D7407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624" y="-315416"/>
            <a:ext cx="11989332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6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94309" y="404664"/>
            <a:ext cx="9043332" cy="2044149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AT" altLang="de-DE" sz="3800" b="1" dirty="0">
              <a:latin typeface="Tahom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AT" altLang="de-DE" sz="3800" b="1" dirty="0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ETR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AT" alt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Training </a:t>
            </a:r>
            <a:r>
              <a:rPr lang="de-AT" altLang="de-DE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Requirements</a:t>
            </a:r>
            <a:endParaRPr lang="de-AT" sz="3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de-AT" sz="1500" i="1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53386" y="2892936"/>
            <a:ext cx="9770361" cy="258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2000" indent="-30480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19200" indent="-3048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6400" indent="-3048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3600" indent="-3048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08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480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052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24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FontTx/>
              <a:buNone/>
            </a:pPr>
            <a:endParaRPr lang="en-GB" altLang="de-DE" sz="2800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FontTx/>
              <a:buNone/>
            </a:pPr>
            <a:r>
              <a:rPr lang="en-GB" altLang="de-DE" sz="28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UEMS basic principle is competence-based (CBMET),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FontTx/>
              <a:buNone/>
            </a:pPr>
            <a:r>
              <a:rPr lang="en-GB" altLang="de-DE" sz="28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not number- or time-based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FontTx/>
              <a:buNone/>
            </a:pPr>
            <a:endParaRPr lang="en-GB" altLang="de-DE" sz="2800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1">
            <a:extLst>
              <a:ext uri="{FF2B5EF4-FFF2-40B4-BE49-F238E27FC236}">
                <a16:creationId xmlns:a16="http://schemas.microsoft.com/office/drawing/2014/main" id="{8C1D7A6B-665D-6EBA-6D1F-806A89D3E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50" y="483528"/>
            <a:ext cx="2681311" cy="10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0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04F8820-8A87-241A-63AB-8F96FB358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999"/>
            <a:ext cx="10260632" cy="684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4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94309" y="404664"/>
            <a:ext cx="9043332" cy="1813317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AT" altLang="de-DE" sz="3800" b="1" dirty="0">
              <a:latin typeface="Tahom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AT" altLang="de-DE" sz="4400" b="1" dirty="0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CBMET</a:t>
            </a:r>
          </a:p>
          <a:p>
            <a:pPr>
              <a:spcBef>
                <a:spcPct val="0"/>
              </a:spcBef>
              <a:buClrTx/>
              <a:buNone/>
            </a:pPr>
            <a:endParaRPr lang="de-AT" sz="1500" i="1" dirty="0"/>
          </a:p>
          <a:p>
            <a:pPr>
              <a:spcBef>
                <a:spcPct val="0"/>
              </a:spcBef>
              <a:buClrTx/>
              <a:buNone/>
            </a:pPr>
            <a:endParaRPr lang="de-AT" sz="1500" i="1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1520" y="2636912"/>
            <a:ext cx="9770361" cy="529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2000" indent="-30480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19200" indent="-3048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6400" indent="-3048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3600" indent="-3048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08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480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052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24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FontTx/>
              <a:buNone/>
            </a:pPr>
            <a:r>
              <a:rPr lang="en-GB" altLang="de-DE" sz="28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target is to reach predefined training outcomes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FontTx/>
              <a:buNone/>
            </a:pPr>
            <a:r>
              <a:rPr lang="en-GB" altLang="de-DE" sz="21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oriented on patient needs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FontTx/>
              <a:buNone/>
            </a:pPr>
            <a:r>
              <a:rPr lang="en-GB" altLang="de-DE" sz="21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skill / competence goals to measure and assess</a:t>
            </a:r>
            <a:endParaRPr lang="en-GB" altLang="de-DE" sz="2200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FontTx/>
              <a:buNone/>
            </a:pPr>
            <a:r>
              <a:rPr lang="en-GB" altLang="de-DE" sz="21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focused on learning-outcome, on the effect of training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FontTx/>
              <a:buNone/>
            </a:pPr>
            <a:endParaRPr lang="en-GB" altLang="de-DE" sz="2100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FontTx/>
              <a:buNone/>
            </a:pPr>
            <a:r>
              <a:rPr lang="en-GB" altLang="de-DE" sz="28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individualised training process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FontTx/>
              <a:buNone/>
            </a:pPr>
            <a:r>
              <a:rPr lang="en-GB" altLang="de-DE" sz="21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count-variable, time-variable, but minimum training duration defined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FontTx/>
              <a:buNone/>
            </a:pPr>
            <a:endParaRPr lang="en-GB" altLang="de-DE" sz="2000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None/>
            </a:pPr>
            <a:r>
              <a:rPr lang="en-GB" altLang="de-DE" sz="20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FontTx/>
              <a:buNone/>
            </a:pPr>
            <a:endParaRPr lang="en-GB" altLang="de-DE" sz="2800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8005401-0420-721B-4DC6-F35A2C388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93189"/>
            <a:ext cx="2592288" cy="16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9512" y="1340768"/>
            <a:ext cx="9043332" cy="766877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ü"/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AT" altLang="de-DE" sz="4400" b="1" dirty="0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CBMET </a:t>
            </a:r>
            <a:r>
              <a:rPr lang="de-AT" altLang="de-DE" sz="4400" b="1" dirty="0" err="1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training</a:t>
            </a:r>
            <a:r>
              <a:rPr lang="de-AT" altLang="de-DE" sz="4400" b="1" dirty="0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AT" altLang="de-DE" sz="4400" b="1" dirty="0" err="1"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methods</a:t>
            </a:r>
            <a:endParaRPr lang="de-AT" altLang="de-DE" sz="4400" b="1" dirty="0">
              <a:latin typeface="Tahom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95536" y="2996952"/>
            <a:ext cx="9770361" cy="181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2000" indent="-30480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19200" indent="-3048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6400" indent="-3048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3600" indent="-3048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08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480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052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24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FontTx/>
              <a:buNone/>
            </a:pPr>
            <a:r>
              <a:rPr lang="en-GB" altLang="de-DE" sz="25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Feedback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FontTx/>
              <a:buNone/>
            </a:pPr>
            <a:r>
              <a:rPr lang="en-GB" altLang="de-DE" sz="25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Assessments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9900"/>
              </a:buClr>
              <a:buSzPct val="150000"/>
              <a:buFontTx/>
              <a:buNone/>
            </a:pPr>
            <a:r>
              <a:rPr lang="en-GB" altLang="de-DE" sz="25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Progress to tasks with increasing competence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91148862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">
      <a:dk1>
        <a:srgbClr val="000066"/>
      </a:dk1>
      <a:lt1>
        <a:srgbClr val="FFFFFF"/>
      </a:lt1>
      <a:dk2>
        <a:srgbClr val="333399"/>
      </a:dk2>
      <a:lt2>
        <a:srgbClr val="FFCC00"/>
      </a:lt2>
      <a:accent1>
        <a:srgbClr val="FF9900"/>
      </a:accent1>
      <a:accent2>
        <a:srgbClr val="00FFFF"/>
      </a:accent2>
      <a:accent3>
        <a:srgbClr val="ADADC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Microsoft Office PowerPoint</Application>
  <PresentationFormat>Bildschirmpräsentation (4:3)</PresentationFormat>
  <Paragraphs>160</Paragraphs>
  <Slides>27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8" baseType="lpstr">
      <vt:lpstr>MS PGothic</vt:lpstr>
      <vt:lpstr>SimSun</vt:lpstr>
      <vt:lpstr>Arial</vt:lpstr>
      <vt:lpstr>Calibri</vt:lpstr>
      <vt:lpstr>Courier New</vt:lpstr>
      <vt:lpstr>Symbol</vt:lpstr>
      <vt:lpstr>Tahoma</vt:lpstr>
      <vt:lpstr>Times New Roman</vt:lpstr>
      <vt:lpstr>Wingdings</vt:lpstr>
      <vt:lpstr>ヒラギノ角ゴ Pro W3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Privat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agai 11/2000</dc:title>
  <dc:creator>Sibylle Kozek-Langenecker</dc:creator>
  <cp:lastModifiedBy>Sibylle Kietaibl</cp:lastModifiedBy>
  <cp:revision>2645</cp:revision>
  <cp:lastPrinted>2022-10-02T09:04:57Z</cp:lastPrinted>
  <dcterms:created xsi:type="dcterms:W3CDTF">2000-11-04T08:59:48Z</dcterms:created>
  <dcterms:modified xsi:type="dcterms:W3CDTF">2024-04-21T10:37:21Z</dcterms:modified>
</cp:coreProperties>
</file>